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0" r:id="rId2"/>
    <p:sldId id="540" r:id="rId3"/>
    <p:sldId id="541" r:id="rId4"/>
    <p:sldId id="542" r:id="rId5"/>
    <p:sldId id="308" r:id="rId6"/>
    <p:sldId id="279" r:id="rId7"/>
    <p:sldId id="272" r:id="rId8"/>
    <p:sldId id="307" r:id="rId9"/>
    <p:sldId id="309" r:id="rId10"/>
    <p:sldId id="326" r:id="rId11"/>
    <p:sldId id="536" r:id="rId12"/>
    <p:sldId id="310" r:id="rId13"/>
    <p:sldId id="539" r:id="rId14"/>
    <p:sldId id="275" r:id="rId15"/>
    <p:sldId id="537" r:id="rId16"/>
    <p:sldId id="321" r:id="rId17"/>
    <p:sldId id="322" r:id="rId18"/>
    <p:sldId id="323" r:id="rId19"/>
    <p:sldId id="538" r:id="rId20"/>
    <p:sldId id="521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 Urrego Arevalo (ANLA)" initials="GUA(" lastIdx="3" clrIdx="0">
    <p:extLst>
      <p:ext uri="{19B8F6BF-5375-455C-9EA6-DF929625EA0E}">
        <p15:presenceInfo xmlns:p15="http://schemas.microsoft.com/office/powerpoint/2012/main" userId="S-1-5-21-594862383-2958859548-2784488231-39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05T17:52:24.096" idx="3">
    <p:pos x="10" y="10"/>
    <p:text>RESALTAR 1:1</p:text>
    <p:extLst>
      <p:ext uri="{C676402C-5697-4E1C-873F-D02D1690AC5C}">
        <p15:threadingInfo xmlns:p15="http://schemas.microsoft.com/office/powerpoint/2012/main" timeZoneBias="300"/>
      </p:ext>
    </p:extLst>
  </p:cm>
</p:cmLst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AEF75C-A170-4FE1-A633-160D55BA2167}" type="doc">
      <dgm:prSet loTypeId="urn:microsoft.com/office/officeart/2008/layout/VerticalCurvedList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350C8DB0-B1D7-4224-BB5A-45C3BABA68BA}">
      <dgm:prSet phldrT="[Texto]"/>
      <dgm:spPr>
        <a:solidFill>
          <a:srgbClr val="FF0000"/>
        </a:solidFill>
      </dgm:spPr>
      <dgm:t>
        <a:bodyPr/>
        <a:lstStyle/>
        <a:p>
          <a:r>
            <a:rPr lang="es-CO" dirty="0">
              <a:latin typeface="Arial Narrow" panose="020B0606020202030204" pitchFamily="34" charset="0"/>
            </a:rPr>
            <a:t>Ser el mismo tipo de ecosistema natural afectado. </a:t>
          </a:r>
          <a:endParaRPr lang="es-CO" dirty="0"/>
        </a:p>
      </dgm:t>
    </dgm:pt>
    <dgm:pt modelId="{FDCE1CA0-4FCF-4421-B4C5-AD8860F1B91F}" type="parTrans" cxnId="{44CFDE57-3721-4FF7-9443-915D59033D1C}">
      <dgm:prSet/>
      <dgm:spPr/>
      <dgm:t>
        <a:bodyPr/>
        <a:lstStyle/>
        <a:p>
          <a:endParaRPr lang="es-CO"/>
        </a:p>
      </dgm:t>
    </dgm:pt>
    <dgm:pt modelId="{7473CA8C-6BE9-49B3-BF90-54441D4DFA69}" type="sibTrans" cxnId="{44CFDE57-3721-4FF7-9443-915D59033D1C}">
      <dgm:prSet/>
      <dgm:spPr/>
      <dgm:t>
        <a:bodyPr/>
        <a:lstStyle/>
        <a:p>
          <a:endParaRPr lang="es-CO"/>
        </a:p>
      </dgm:t>
    </dgm:pt>
    <dgm:pt modelId="{4852AA45-5130-4927-8D34-EAF70B07360B}">
      <dgm:prSet/>
      <dgm:spPr/>
      <dgm:t>
        <a:bodyPr/>
        <a:lstStyle/>
        <a:p>
          <a:r>
            <a:rPr lang="es-CO" dirty="0">
              <a:latin typeface="Arial Narrow" panose="020B0606020202030204" pitchFamily="34" charset="0"/>
            </a:rPr>
            <a:t>La subzona hidrográfica dentro de la cual se desarrolla el proyecto, obra o actividad o las subzonas </a:t>
          </a:r>
          <a:r>
            <a:rPr lang="es-ES" dirty="0">
              <a:latin typeface="Arial Narrow" panose="020B0606020202030204" pitchFamily="34" charset="0"/>
            </a:rPr>
            <a:t>hidrográficas circundantes</a:t>
          </a:r>
          <a:r>
            <a:rPr lang="es-CO" dirty="0">
              <a:latin typeface="Arial Narrow" panose="020B0606020202030204" pitchFamily="34" charset="0"/>
            </a:rPr>
            <a:t> </a:t>
          </a:r>
        </a:p>
      </dgm:t>
    </dgm:pt>
    <dgm:pt modelId="{60E29709-D172-4302-B8AF-B3ECFBE323DE}" type="parTrans" cxnId="{40A3AD38-283A-44FB-A75A-B291360FBC3C}">
      <dgm:prSet/>
      <dgm:spPr/>
      <dgm:t>
        <a:bodyPr/>
        <a:lstStyle/>
        <a:p>
          <a:endParaRPr lang="es-CO"/>
        </a:p>
      </dgm:t>
    </dgm:pt>
    <dgm:pt modelId="{9E054091-A839-49CE-BF22-6B045A2177BD}" type="sibTrans" cxnId="{40A3AD38-283A-44FB-A75A-B291360FBC3C}">
      <dgm:prSet/>
      <dgm:spPr/>
      <dgm:t>
        <a:bodyPr/>
        <a:lstStyle/>
        <a:p>
          <a:endParaRPr lang="es-CO"/>
        </a:p>
      </dgm:t>
    </dgm:pt>
    <dgm:pt modelId="{4481D2A1-D832-4C60-BBB7-1F0668788CDA}">
      <dgm:prSet/>
      <dgm:spPr/>
      <dgm:t>
        <a:bodyPr/>
        <a:lstStyle/>
        <a:p>
          <a:r>
            <a:rPr lang="es-CO" dirty="0">
              <a:latin typeface="Arial Narrow" panose="020B0606020202030204" pitchFamily="34" charset="0"/>
            </a:rPr>
            <a:t>La zona hidrográfica dentro de la cual se desarrolla el proyecto, obra o actividad. La selección de la zona hidrográfica deberá ser sustentada con base en condiciones técnicas que justifiquen su priorización. </a:t>
          </a:r>
        </a:p>
      </dgm:t>
    </dgm:pt>
    <dgm:pt modelId="{B3046C07-6597-4C20-8A49-76CF9D80F705}" type="parTrans" cxnId="{8289B1D1-DE1A-44C5-B219-60837DBC1ABB}">
      <dgm:prSet/>
      <dgm:spPr/>
      <dgm:t>
        <a:bodyPr/>
        <a:lstStyle/>
        <a:p>
          <a:endParaRPr lang="es-CO"/>
        </a:p>
      </dgm:t>
    </dgm:pt>
    <dgm:pt modelId="{22B207C3-C39B-4EC4-87D5-85C2F101F00A}" type="sibTrans" cxnId="{8289B1D1-DE1A-44C5-B219-60837DBC1ABB}">
      <dgm:prSet/>
      <dgm:spPr/>
      <dgm:t>
        <a:bodyPr/>
        <a:lstStyle/>
        <a:p>
          <a:endParaRPr lang="es-CO"/>
        </a:p>
      </dgm:t>
    </dgm:pt>
    <dgm:pt modelId="{C58F1DF0-454A-4DD7-82B1-2DA9A3FAD647}" type="pres">
      <dgm:prSet presAssocID="{6FAEF75C-A170-4FE1-A633-160D55BA21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CO"/>
        </a:p>
      </dgm:t>
    </dgm:pt>
    <dgm:pt modelId="{272A08F8-34ED-40C0-B138-4C2EB88DA866}" type="pres">
      <dgm:prSet presAssocID="{6FAEF75C-A170-4FE1-A633-160D55BA2167}" presName="Name1" presStyleCnt="0"/>
      <dgm:spPr/>
    </dgm:pt>
    <dgm:pt modelId="{B7CF3724-BA88-4688-919F-14F33E565448}" type="pres">
      <dgm:prSet presAssocID="{6FAEF75C-A170-4FE1-A633-160D55BA2167}" presName="cycle" presStyleCnt="0"/>
      <dgm:spPr/>
    </dgm:pt>
    <dgm:pt modelId="{0555CEA3-04BF-43A6-A095-F349A8E411F1}" type="pres">
      <dgm:prSet presAssocID="{6FAEF75C-A170-4FE1-A633-160D55BA2167}" presName="srcNode" presStyleLbl="node1" presStyleIdx="0" presStyleCnt="3"/>
      <dgm:spPr/>
    </dgm:pt>
    <dgm:pt modelId="{1794407C-3830-43CC-8406-11E62221B44B}" type="pres">
      <dgm:prSet presAssocID="{6FAEF75C-A170-4FE1-A633-160D55BA2167}" presName="conn" presStyleLbl="parChTrans1D2" presStyleIdx="0" presStyleCnt="1"/>
      <dgm:spPr/>
      <dgm:t>
        <a:bodyPr/>
        <a:lstStyle/>
        <a:p>
          <a:endParaRPr lang="es-CO"/>
        </a:p>
      </dgm:t>
    </dgm:pt>
    <dgm:pt modelId="{DD1EF3AD-3FBD-4CCE-8311-F15E414324E7}" type="pres">
      <dgm:prSet presAssocID="{6FAEF75C-A170-4FE1-A633-160D55BA2167}" presName="extraNode" presStyleLbl="node1" presStyleIdx="0" presStyleCnt="3"/>
      <dgm:spPr/>
    </dgm:pt>
    <dgm:pt modelId="{3ACBAC1B-E20A-4466-AA85-A558107ADB32}" type="pres">
      <dgm:prSet presAssocID="{6FAEF75C-A170-4FE1-A633-160D55BA2167}" presName="dstNode" presStyleLbl="node1" presStyleIdx="0" presStyleCnt="3"/>
      <dgm:spPr/>
    </dgm:pt>
    <dgm:pt modelId="{48941694-002B-41D2-A0AB-C2151C7C3D5E}" type="pres">
      <dgm:prSet presAssocID="{350C8DB0-B1D7-4224-BB5A-45C3BABA68B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6F93059-EBAA-4D6B-A8CE-B0FB6CF99B9D}" type="pres">
      <dgm:prSet presAssocID="{350C8DB0-B1D7-4224-BB5A-45C3BABA68BA}" presName="accent_1" presStyleCnt="0"/>
      <dgm:spPr/>
    </dgm:pt>
    <dgm:pt modelId="{C8D8F980-98E4-4EF6-B6D8-1BDFC72980E9}" type="pres">
      <dgm:prSet presAssocID="{350C8DB0-B1D7-4224-BB5A-45C3BABA68BA}" presName="accentRepeatNode" presStyleLbl="solidFgAcc1" presStyleIdx="0" presStyleCnt="3"/>
      <dgm:spPr/>
    </dgm:pt>
    <dgm:pt modelId="{B82CD674-15C4-43B4-8C39-C80061AAD707}" type="pres">
      <dgm:prSet presAssocID="{4852AA45-5130-4927-8D34-EAF70B07360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1D78488-5F84-4136-9798-80E9680414A3}" type="pres">
      <dgm:prSet presAssocID="{4852AA45-5130-4927-8D34-EAF70B07360B}" presName="accent_2" presStyleCnt="0"/>
      <dgm:spPr/>
    </dgm:pt>
    <dgm:pt modelId="{EB7C9947-7E9A-413C-B35A-87560B00A8D3}" type="pres">
      <dgm:prSet presAssocID="{4852AA45-5130-4927-8D34-EAF70B07360B}" presName="accentRepeatNode" presStyleLbl="solidFgAcc1" presStyleIdx="1" presStyleCnt="3"/>
      <dgm:spPr/>
    </dgm:pt>
    <dgm:pt modelId="{235B89D4-684D-432D-9E1C-18822F11CCC2}" type="pres">
      <dgm:prSet presAssocID="{4481D2A1-D832-4C60-BBB7-1F0668788CD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E9D46C5-2C10-4DB9-B671-B7D64298596C}" type="pres">
      <dgm:prSet presAssocID="{4481D2A1-D832-4C60-BBB7-1F0668788CDA}" presName="accent_3" presStyleCnt="0"/>
      <dgm:spPr/>
    </dgm:pt>
    <dgm:pt modelId="{C4E26FBA-68A9-436E-97AF-95FD79415864}" type="pres">
      <dgm:prSet presAssocID="{4481D2A1-D832-4C60-BBB7-1F0668788CDA}" presName="accentRepeatNode" presStyleLbl="solidFgAcc1" presStyleIdx="2" presStyleCnt="3"/>
      <dgm:spPr/>
    </dgm:pt>
  </dgm:ptLst>
  <dgm:cxnLst>
    <dgm:cxn modelId="{44CFDE57-3721-4FF7-9443-915D59033D1C}" srcId="{6FAEF75C-A170-4FE1-A633-160D55BA2167}" destId="{350C8DB0-B1D7-4224-BB5A-45C3BABA68BA}" srcOrd="0" destOrd="0" parTransId="{FDCE1CA0-4FCF-4421-B4C5-AD8860F1B91F}" sibTransId="{7473CA8C-6BE9-49B3-BF90-54441D4DFA69}"/>
    <dgm:cxn modelId="{E1D2113B-F62D-4288-931F-126E3596D334}" type="presOf" srcId="{350C8DB0-B1D7-4224-BB5A-45C3BABA68BA}" destId="{48941694-002B-41D2-A0AB-C2151C7C3D5E}" srcOrd="0" destOrd="0" presId="urn:microsoft.com/office/officeart/2008/layout/VerticalCurvedList"/>
    <dgm:cxn modelId="{A89192DD-9721-4C6F-B0E0-C9599BD664CE}" type="presOf" srcId="{6FAEF75C-A170-4FE1-A633-160D55BA2167}" destId="{C58F1DF0-454A-4DD7-82B1-2DA9A3FAD647}" srcOrd="0" destOrd="0" presId="urn:microsoft.com/office/officeart/2008/layout/VerticalCurvedList"/>
    <dgm:cxn modelId="{8289B1D1-DE1A-44C5-B219-60837DBC1ABB}" srcId="{6FAEF75C-A170-4FE1-A633-160D55BA2167}" destId="{4481D2A1-D832-4C60-BBB7-1F0668788CDA}" srcOrd="2" destOrd="0" parTransId="{B3046C07-6597-4C20-8A49-76CF9D80F705}" sibTransId="{22B207C3-C39B-4EC4-87D5-85C2F101F00A}"/>
    <dgm:cxn modelId="{2A2066C2-E7CE-49E5-B8A0-26252BAA3052}" type="presOf" srcId="{4852AA45-5130-4927-8D34-EAF70B07360B}" destId="{B82CD674-15C4-43B4-8C39-C80061AAD707}" srcOrd="0" destOrd="0" presId="urn:microsoft.com/office/officeart/2008/layout/VerticalCurvedList"/>
    <dgm:cxn modelId="{40A3AD38-283A-44FB-A75A-B291360FBC3C}" srcId="{6FAEF75C-A170-4FE1-A633-160D55BA2167}" destId="{4852AA45-5130-4927-8D34-EAF70B07360B}" srcOrd="1" destOrd="0" parTransId="{60E29709-D172-4302-B8AF-B3ECFBE323DE}" sibTransId="{9E054091-A839-49CE-BF22-6B045A2177BD}"/>
    <dgm:cxn modelId="{FDE81882-46E2-4302-B65F-BB2887F54136}" type="presOf" srcId="{7473CA8C-6BE9-49B3-BF90-54441D4DFA69}" destId="{1794407C-3830-43CC-8406-11E62221B44B}" srcOrd="0" destOrd="0" presId="urn:microsoft.com/office/officeart/2008/layout/VerticalCurvedList"/>
    <dgm:cxn modelId="{44D2748E-1484-4349-96A9-C544607F92DE}" type="presOf" srcId="{4481D2A1-D832-4C60-BBB7-1F0668788CDA}" destId="{235B89D4-684D-432D-9E1C-18822F11CCC2}" srcOrd="0" destOrd="0" presId="urn:microsoft.com/office/officeart/2008/layout/VerticalCurvedList"/>
    <dgm:cxn modelId="{0EE33B97-C78D-45CA-A73F-D48AD787D337}" type="presParOf" srcId="{C58F1DF0-454A-4DD7-82B1-2DA9A3FAD647}" destId="{272A08F8-34ED-40C0-B138-4C2EB88DA866}" srcOrd="0" destOrd="0" presId="urn:microsoft.com/office/officeart/2008/layout/VerticalCurvedList"/>
    <dgm:cxn modelId="{6CF2964B-E785-45DC-80F1-5C3CAEFB60FD}" type="presParOf" srcId="{272A08F8-34ED-40C0-B138-4C2EB88DA866}" destId="{B7CF3724-BA88-4688-919F-14F33E565448}" srcOrd="0" destOrd="0" presId="urn:microsoft.com/office/officeart/2008/layout/VerticalCurvedList"/>
    <dgm:cxn modelId="{8BA1FFBE-B5BB-42C4-81AE-4A8B687B7EC0}" type="presParOf" srcId="{B7CF3724-BA88-4688-919F-14F33E565448}" destId="{0555CEA3-04BF-43A6-A095-F349A8E411F1}" srcOrd="0" destOrd="0" presId="urn:microsoft.com/office/officeart/2008/layout/VerticalCurvedList"/>
    <dgm:cxn modelId="{D78B4D32-A9B9-4414-9C06-183B7A307E29}" type="presParOf" srcId="{B7CF3724-BA88-4688-919F-14F33E565448}" destId="{1794407C-3830-43CC-8406-11E62221B44B}" srcOrd="1" destOrd="0" presId="urn:microsoft.com/office/officeart/2008/layout/VerticalCurvedList"/>
    <dgm:cxn modelId="{6885CCC7-F873-4E6A-BA8C-0A52088BC73D}" type="presParOf" srcId="{B7CF3724-BA88-4688-919F-14F33E565448}" destId="{DD1EF3AD-3FBD-4CCE-8311-F15E414324E7}" srcOrd="2" destOrd="0" presId="urn:microsoft.com/office/officeart/2008/layout/VerticalCurvedList"/>
    <dgm:cxn modelId="{41EC4A0D-D338-44E5-85F1-C018F53C501D}" type="presParOf" srcId="{B7CF3724-BA88-4688-919F-14F33E565448}" destId="{3ACBAC1B-E20A-4466-AA85-A558107ADB32}" srcOrd="3" destOrd="0" presId="urn:microsoft.com/office/officeart/2008/layout/VerticalCurvedList"/>
    <dgm:cxn modelId="{D99AEC1E-6162-499B-9E89-EB6DDA4EE1C4}" type="presParOf" srcId="{272A08F8-34ED-40C0-B138-4C2EB88DA866}" destId="{48941694-002B-41D2-A0AB-C2151C7C3D5E}" srcOrd="1" destOrd="0" presId="urn:microsoft.com/office/officeart/2008/layout/VerticalCurvedList"/>
    <dgm:cxn modelId="{CD15560F-C3E2-432B-8C22-13BF1F508EFD}" type="presParOf" srcId="{272A08F8-34ED-40C0-B138-4C2EB88DA866}" destId="{06F93059-EBAA-4D6B-A8CE-B0FB6CF99B9D}" srcOrd="2" destOrd="0" presId="urn:microsoft.com/office/officeart/2008/layout/VerticalCurvedList"/>
    <dgm:cxn modelId="{9D60D2B0-ABB6-4C92-B492-9D3137FB2CE4}" type="presParOf" srcId="{06F93059-EBAA-4D6B-A8CE-B0FB6CF99B9D}" destId="{C8D8F980-98E4-4EF6-B6D8-1BDFC72980E9}" srcOrd="0" destOrd="0" presId="urn:microsoft.com/office/officeart/2008/layout/VerticalCurvedList"/>
    <dgm:cxn modelId="{1D4BB052-8FBD-47A4-815F-BB1EB85D4831}" type="presParOf" srcId="{272A08F8-34ED-40C0-B138-4C2EB88DA866}" destId="{B82CD674-15C4-43B4-8C39-C80061AAD707}" srcOrd="3" destOrd="0" presId="urn:microsoft.com/office/officeart/2008/layout/VerticalCurvedList"/>
    <dgm:cxn modelId="{DB1E3536-BAF5-4503-B4D6-9311126AB137}" type="presParOf" srcId="{272A08F8-34ED-40C0-B138-4C2EB88DA866}" destId="{61D78488-5F84-4136-9798-80E9680414A3}" srcOrd="4" destOrd="0" presId="urn:microsoft.com/office/officeart/2008/layout/VerticalCurvedList"/>
    <dgm:cxn modelId="{2730CB40-894A-40FE-897C-5627E94A71BA}" type="presParOf" srcId="{61D78488-5F84-4136-9798-80E9680414A3}" destId="{EB7C9947-7E9A-413C-B35A-87560B00A8D3}" srcOrd="0" destOrd="0" presId="urn:microsoft.com/office/officeart/2008/layout/VerticalCurvedList"/>
    <dgm:cxn modelId="{5C19FEB8-4993-469E-AEF1-84B432685FEC}" type="presParOf" srcId="{272A08F8-34ED-40C0-B138-4C2EB88DA866}" destId="{235B89D4-684D-432D-9E1C-18822F11CCC2}" srcOrd="5" destOrd="0" presId="urn:microsoft.com/office/officeart/2008/layout/VerticalCurvedList"/>
    <dgm:cxn modelId="{4E7F8A89-7CC0-4FF9-B49E-AF8C14E88C9E}" type="presParOf" srcId="{272A08F8-34ED-40C0-B138-4C2EB88DA866}" destId="{4E9D46C5-2C10-4DB9-B671-B7D64298596C}" srcOrd="6" destOrd="0" presId="urn:microsoft.com/office/officeart/2008/layout/VerticalCurvedList"/>
    <dgm:cxn modelId="{B928D3D7-E164-43D6-8CE4-F349E7AA8624}" type="presParOf" srcId="{4E9D46C5-2C10-4DB9-B671-B7D64298596C}" destId="{C4E26FBA-68A9-436E-97AF-95FD794158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135028-0E30-418E-9CD7-429B3881FFED}" type="doc">
      <dgm:prSet loTypeId="urn:microsoft.com/office/officeart/2005/8/layout/vList3" loCatId="list" qsTypeId="urn:microsoft.com/office/officeart/2005/8/quickstyle/simple1" qsCatId="simple" csTypeId="urn:microsoft.com/office/officeart/2005/8/colors/accent3_4" csCatId="accent3" phldr="1"/>
      <dgm:spPr/>
    </dgm:pt>
    <dgm:pt modelId="{8F805444-6BF8-40FB-B9E9-DE4814BCAE07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Preservación</a:t>
          </a:r>
        </a:p>
      </dgm:t>
    </dgm:pt>
    <dgm:pt modelId="{8D70B2DE-9BE1-4896-8F32-C7A5B7D89C9B}" type="parTrans" cxnId="{DC459F5C-99C1-4833-842D-E92300CC858C}">
      <dgm:prSet/>
      <dgm:spPr/>
      <dgm:t>
        <a:bodyPr/>
        <a:lstStyle/>
        <a:p>
          <a:endParaRPr lang="es-CO"/>
        </a:p>
      </dgm:t>
    </dgm:pt>
    <dgm:pt modelId="{DDCE915E-0E3F-46E4-9E0C-C9747CB1C086}" type="sibTrans" cxnId="{DC459F5C-99C1-4833-842D-E92300CC858C}">
      <dgm:prSet/>
      <dgm:spPr/>
      <dgm:t>
        <a:bodyPr/>
        <a:lstStyle/>
        <a:p>
          <a:endParaRPr lang="es-CO"/>
        </a:p>
      </dgm:t>
    </dgm:pt>
    <dgm:pt modelId="{1251199F-DE99-48E1-885F-894D8A6B09FF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Restauración (Restauración ecológica, rehabilitación y recuperación)</a:t>
          </a:r>
        </a:p>
      </dgm:t>
    </dgm:pt>
    <dgm:pt modelId="{1CE96274-4E2A-41D8-A9B2-B9D0809517C0}" type="parTrans" cxnId="{FBAAC66B-C7AD-4B29-ADED-BBEF7A3B7E5B}">
      <dgm:prSet/>
      <dgm:spPr/>
      <dgm:t>
        <a:bodyPr/>
        <a:lstStyle/>
        <a:p>
          <a:endParaRPr lang="es-CO"/>
        </a:p>
      </dgm:t>
    </dgm:pt>
    <dgm:pt modelId="{35BA2866-54E9-4E47-98A8-552D67EED71E}" type="sibTrans" cxnId="{FBAAC66B-C7AD-4B29-ADED-BBEF7A3B7E5B}">
      <dgm:prSet/>
      <dgm:spPr/>
      <dgm:t>
        <a:bodyPr/>
        <a:lstStyle/>
        <a:p>
          <a:endParaRPr lang="es-CO"/>
        </a:p>
      </dgm:t>
    </dgm:pt>
    <dgm:pt modelId="{D6A64361-1B5A-4180-8969-D2DF49CB0787}">
      <dgm:prSet phldrT="[Texto]"/>
      <dgm:spPr/>
      <dgm:t>
        <a:bodyPr/>
        <a:lstStyle/>
        <a:p>
          <a:r>
            <a:rPr lang="es-CO" dirty="0">
              <a:solidFill>
                <a:srgbClr val="007201"/>
              </a:solidFill>
            </a:rPr>
            <a:t>Uso sostenible</a:t>
          </a:r>
          <a:endParaRPr lang="es-CO" dirty="0">
            <a:solidFill>
              <a:srgbClr val="FF0000"/>
            </a:solidFill>
          </a:endParaRPr>
        </a:p>
        <a:p>
          <a:endParaRPr lang="es-CO" dirty="0">
            <a:solidFill>
              <a:srgbClr val="007201"/>
            </a:solidFill>
          </a:endParaRPr>
        </a:p>
      </dgm:t>
    </dgm:pt>
    <dgm:pt modelId="{F58727BE-8F90-42D8-8689-73C00BFA31FB}" type="parTrans" cxnId="{3F2C6B8A-5462-4DFC-BA70-9675A0966E93}">
      <dgm:prSet/>
      <dgm:spPr/>
      <dgm:t>
        <a:bodyPr/>
        <a:lstStyle/>
        <a:p>
          <a:endParaRPr lang="es-CO"/>
        </a:p>
      </dgm:t>
    </dgm:pt>
    <dgm:pt modelId="{F78A8D0F-CD37-43F5-99A2-10136B5D6247}" type="sibTrans" cxnId="{3F2C6B8A-5462-4DFC-BA70-9675A0966E93}">
      <dgm:prSet/>
      <dgm:spPr/>
      <dgm:t>
        <a:bodyPr/>
        <a:lstStyle/>
        <a:p>
          <a:endParaRPr lang="es-CO"/>
        </a:p>
      </dgm:t>
    </dgm:pt>
    <dgm:pt modelId="{B54F4349-788E-479C-9F95-F6A1A6B6F216}" type="pres">
      <dgm:prSet presAssocID="{64135028-0E30-418E-9CD7-429B3881FFED}" presName="linearFlow" presStyleCnt="0">
        <dgm:presLayoutVars>
          <dgm:dir/>
          <dgm:resizeHandles val="exact"/>
        </dgm:presLayoutVars>
      </dgm:prSet>
      <dgm:spPr/>
    </dgm:pt>
    <dgm:pt modelId="{60AE4347-0D66-4021-B0F5-8B928C44EBCD}" type="pres">
      <dgm:prSet presAssocID="{8F805444-6BF8-40FB-B9E9-DE4814BCAE07}" presName="composite" presStyleCnt="0"/>
      <dgm:spPr/>
    </dgm:pt>
    <dgm:pt modelId="{83481F5B-A77A-474A-AEC0-9B64A7672B40}" type="pres">
      <dgm:prSet presAssocID="{8F805444-6BF8-40FB-B9E9-DE4814BCAE07}" presName="imgShp" presStyleLbl="fgImgPlace1" presStyleIdx="0" presStyleCnt="3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ABAC19F-CE46-4A6F-AC76-D30F2EFC0951}" type="pres">
      <dgm:prSet presAssocID="{8F805444-6BF8-40FB-B9E9-DE4814BCAE0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D02C24-AAB4-4006-A83D-70B560043AF5}" type="pres">
      <dgm:prSet presAssocID="{DDCE915E-0E3F-46E4-9E0C-C9747CB1C086}" presName="spacing" presStyleCnt="0"/>
      <dgm:spPr/>
    </dgm:pt>
    <dgm:pt modelId="{C55D0EBC-C4E0-4C9B-9675-F704515BD053}" type="pres">
      <dgm:prSet presAssocID="{1251199F-DE99-48E1-885F-894D8A6B09FF}" presName="composite" presStyleCnt="0"/>
      <dgm:spPr/>
    </dgm:pt>
    <dgm:pt modelId="{62505E34-237A-470C-AC6E-208FFD9C75CD}" type="pres">
      <dgm:prSet presAssocID="{1251199F-DE99-48E1-885F-894D8A6B09FF}" presName="imgShp" presStyleLbl="fgImgPlace1" presStyleIdx="1" presStyleCnt="3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FB14EC6-490D-4121-BD6B-C2882A7EDFB3}" type="pres">
      <dgm:prSet presAssocID="{1251199F-DE99-48E1-885F-894D8A6B09F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F73494-9F7A-43CA-8EC6-F4487F026833}" type="pres">
      <dgm:prSet presAssocID="{35BA2866-54E9-4E47-98A8-552D67EED71E}" presName="spacing" presStyleCnt="0"/>
      <dgm:spPr/>
    </dgm:pt>
    <dgm:pt modelId="{2F0B30F1-5A6D-4F32-8A7E-6896FDEFDF02}" type="pres">
      <dgm:prSet presAssocID="{D6A64361-1B5A-4180-8969-D2DF49CB0787}" presName="composite" presStyleCnt="0"/>
      <dgm:spPr/>
    </dgm:pt>
    <dgm:pt modelId="{8198F385-184B-4484-84B5-E1F2AC2F008E}" type="pres">
      <dgm:prSet presAssocID="{D6A64361-1B5A-4180-8969-D2DF49CB0787}" presName="imgShp" presStyleLbl="fgImgPlace1" presStyleIdx="2" presStyleCnt="3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FBEE81D-4AFF-4B90-B0FD-72F26095A983}" type="pres">
      <dgm:prSet presAssocID="{D6A64361-1B5A-4180-8969-D2DF49CB0787}" presName="txShp" presStyleLbl="node1" presStyleIdx="2" presStyleCnt="3" custLinFactNeighborX="3016" custLinFactNeighborY="-73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47949066-8D6B-4BC7-9160-069DD4F1FFF0}" type="presOf" srcId="{D6A64361-1B5A-4180-8969-D2DF49CB0787}" destId="{3FBEE81D-4AFF-4B90-B0FD-72F26095A983}" srcOrd="0" destOrd="0" presId="urn:microsoft.com/office/officeart/2005/8/layout/vList3"/>
    <dgm:cxn modelId="{DC459F5C-99C1-4833-842D-E92300CC858C}" srcId="{64135028-0E30-418E-9CD7-429B3881FFED}" destId="{8F805444-6BF8-40FB-B9E9-DE4814BCAE07}" srcOrd="0" destOrd="0" parTransId="{8D70B2DE-9BE1-4896-8F32-C7A5B7D89C9B}" sibTransId="{DDCE915E-0E3F-46E4-9E0C-C9747CB1C086}"/>
    <dgm:cxn modelId="{FBAAC66B-C7AD-4B29-ADED-BBEF7A3B7E5B}" srcId="{64135028-0E30-418E-9CD7-429B3881FFED}" destId="{1251199F-DE99-48E1-885F-894D8A6B09FF}" srcOrd="1" destOrd="0" parTransId="{1CE96274-4E2A-41D8-A9B2-B9D0809517C0}" sibTransId="{35BA2866-54E9-4E47-98A8-552D67EED71E}"/>
    <dgm:cxn modelId="{1F13E990-5852-4BDF-B9BF-EA2B7D769B39}" type="presOf" srcId="{8F805444-6BF8-40FB-B9E9-DE4814BCAE07}" destId="{6ABAC19F-CE46-4A6F-AC76-D30F2EFC0951}" srcOrd="0" destOrd="0" presId="urn:microsoft.com/office/officeart/2005/8/layout/vList3"/>
    <dgm:cxn modelId="{3F2C6B8A-5462-4DFC-BA70-9675A0966E93}" srcId="{64135028-0E30-418E-9CD7-429B3881FFED}" destId="{D6A64361-1B5A-4180-8969-D2DF49CB0787}" srcOrd="2" destOrd="0" parTransId="{F58727BE-8F90-42D8-8689-73C00BFA31FB}" sibTransId="{F78A8D0F-CD37-43F5-99A2-10136B5D6247}"/>
    <dgm:cxn modelId="{559AD252-914D-4B68-96DC-FFE27D735619}" type="presOf" srcId="{64135028-0E30-418E-9CD7-429B3881FFED}" destId="{B54F4349-788E-479C-9F95-F6A1A6B6F216}" srcOrd="0" destOrd="0" presId="urn:microsoft.com/office/officeart/2005/8/layout/vList3"/>
    <dgm:cxn modelId="{889C8CB7-44CF-42BB-99D2-B13DE6B22978}" type="presOf" srcId="{1251199F-DE99-48E1-885F-894D8A6B09FF}" destId="{8FB14EC6-490D-4121-BD6B-C2882A7EDFB3}" srcOrd="0" destOrd="0" presId="urn:microsoft.com/office/officeart/2005/8/layout/vList3"/>
    <dgm:cxn modelId="{42779F46-4B1C-453E-B7C6-1DDFFDE4C905}" type="presParOf" srcId="{B54F4349-788E-479C-9F95-F6A1A6B6F216}" destId="{60AE4347-0D66-4021-B0F5-8B928C44EBCD}" srcOrd="0" destOrd="0" presId="urn:microsoft.com/office/officeart/2005/8/layout/vList3"/>
    <dgm:cxn modelId="{FA55CCF7-F5BC-4DD9-8D62-A094C8303E51}" type="presParOf" srcId="{60AE4347-0D66-4021-B0F5-8B928C44EBCD}" destId="{83481F5B-A77A-474A-AEC0-9B64A7672B40}" srcOrd="0" destOrd="0" presId="urn:microsoft.com/office/officeart/2005/8/layout/vList3"/>
    <dgm:cxn modelId="{1A8B41D6-4E88-4CED-8CEE-8ACF103A1DE9}" type="presParOf" srcId="{60AE4347-0D66-4021-B0F5-8B928C44EBCD}" destId="{6ABAC19F-CE46-4A6F-AC76-D30F2EFC0951}" srcOrd="1" destOrd="0" presId="urn:microsoft.com/office/officeart/2005/8/layout/vList3"/>
    <dgm:cxn modelId="{A4C567F8-844A-4295-9D3E-28A48CA0C314}" type="presParOf" srcId="{B54F4349-788E-479C-9F95-F6A1A6B6F216}" destId="{97D02C24-AAB4-4006-A83D-70B560043AF5}" srcOrd="1" destOrd="0" presId="urn:microsoft.com/office/officeart/2005/8/layout/vList3"/>
    <dgm:cxn modelId="{50E1063D-234D-48EA-B384-20659FB42A25}" type="presParOf" srcId="{B54F4349-788E-479C-9F95-F6A1A6B6F216}" destId="{C55D0EBC-C4E0-4C9B-9675-F704515BD053}" srcOrd="2" destOrd="0" presId="urn:microsoft.com/office/officeart/2005/8/layout/vList3"/>
    <dgm:cxn modelId="{9F5DCB16-38F9-4FBE-A00F-C510015BC9F5}" type="presParOf" srcId="{C55D0EBC-C4E0-4C9B-9675-F704515BD053}" destId="{62505E34-237A-470C-AC6E-208FFD9C75CD}" srcOrd="0" destOrd="0" presId="urn:microsoft.com/office/officeart/2005/8/layout/vList3"/>
    <dgm:cxn modelId="{54F7834D-B9FF-4122-90CA-BF9946504134}" type="presParOf" srcId="{C55D0EBC-C4E0-4C9B-9675-F704515BD053}" destId="{8FB14EC6-490D-4121-BD6B-C2882A7EDFB3}" srcOrd="1" destOrd="0" presId="urn:microsoft.com/office/officeart/2005/8/layout/vList3"/>
    <dgm:cxn modelId="{06AF3F34-FCB5-4F91-8586-BC1A139D0F72}" type="presParOf" srcId="{B54F4349-788E-479C-9F95-F6A1A6B6F216}" destId="{38F73494-9F7A-43CA-8EC6-F4487F026833}" srcOrd="3" destOrd="0" presId="urn:microsoft.com/office/officeart/2005/8/layout/vList3"/>
    <dgm:cxn modelId="{6E7D1B18-8E4F-448A-9C66-846D4AB57544}" type="presParOf" srcId="{B54F4349-788E-479C-9F95-F6A1A6B6F216}" destId="{2F0B30F1-5A6D-4F32-8A7E-6896FDEFDF02}" srcOrd="4" destOrd="0" presId="urn:microsoft.com/office/officeart/2005/8/layout/vList3"/>
    <dgm:cxn modelId="{1AEA88E4-9433-46AB-BC1B-2B2B766D4E5F}" type="presParOf" srcId="{2F0B30F1-5A6D-4F32-8A7E-6896FDEFDF02}" destId="{8198F385-184B-4484-84B5-E1F2AC2F008E}" srcOrd="0" destOrd="0" presId="urn:microsoft.com/office/officeart/2005/8/layout/vList3"/>
    <dgm:cxn modelId="{8AB3FB17-51B8-4B4F-8472-6DE2B63D7D3F}" type="presParOf" srcId="{2F0B30F1-5A6D-4F32-8A7E-6896FDEFDF02}" destId="{3FBEE81D-4AFF-4B90-B0FD-72F26095A98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135028-0E30-418E-9CD7-429B3881FFED}" type="doc">
      <dgm:prSet loTypeId="urn:microsoft.com/office/officeart/2005/8/layout/vList3" loCatId="list" qsTypeId="urn:microsoft.com/office/officeart/2005/8/quickstyle/simple1" qsCatId="simple" csTypeId="urn:microsoft.com/office/officeart/2005/8/colors/accent3_4" csCatId="accent3" phldr="1"/>
      <dgm:spPr/>
    </dgm:pt>
    <dgm:pt modelId="{8F805444-6BF8-40FB-B9E9-DE4814BCAE07}">
      <dgm:prSet phldrT="[Texto]" custT="1"/>
      <dgm:spPr/>
      <dgm:t>
        <a:bodyPr/>
        <a:lstStyle/>
        <a:p>
          <a:r>
            <a:rPr lang="es-CO" sz="3100" dirty="0">
              <a:solidFill>
                <a:schemeClr val="tx1"/>
              </a:solidFill>
            </a:rPr>
            <a:t>Agrupada</a:t>
          </a:r>
        </a:p>
        <a:p>
          <a:r>
            <a:rPr lang="es-CO" sz="1100" dirty="0">
              <a:solidFill>
                <a:schemeClr val="tx1"/>
              </a:solidFill>
            </a:rPr>
            <a:t>Medidas de Inversión del 1% y las de </a:t>
          </a:r>
          <a:r>
            <a:rPr lang="es-CO" sz="1200" dirty="0">
              <a:solidFill>
                <a:schemeClr val="tx1"/>
              </a:solidFill>
            </a:rPr>
            <a:t>compensación</a:t>
          </a:r>
        </a:p>
      </dgm:t>
    </dgm:pt>
    <dgm:pt modelId="{8D70B2DE-9BE1-4896-8F32-C7A5B7D89C9B}" type="parTrans" cxnId="{DC459F5C-99C1-4833-842D-E92300CC858C}">
      <dgm:prSet/>
      <dgm:spPr/>
      <dgm:t>
        <a:bodyPr/>
        <a:lstStyle/>
        <a:p>
          <a:endParaRPr lang="es-CO"/>
        </a:p>
      </dgm:t>
    </dgm:pt>
    <dgm:pt modelId="{DDCE915E-0E3F-46E4-9E0C-C9747CB1C086}" type="sibTrans" cxnId="{DC459F5C-99C1-4833-842D-E92300CC858C}">
      <dgm:prSet/>
      <dgm:spPr/>
      <dgm:t>
        <a:bodyPr/>
        <a:lstStyle/>
        <a:p>
          <a:endParaRPr lang="es-CO"/>
        </a:p>
      </dgm:t>
    </dgm:pt>
    <dgm:pt modelId="{1251199F-DE99-48E1-885F-894D8A6B09FF}">
      <dgm:prSet phldrT="[Texto]"/>
      <dgm:spPr/>
      <dgm:t>
        <a:bodyPr/>
        <a:lstStyle/>
        <a:p>
          <a:r>
            <a:rPr lang="es-CO" dirty="0">
              <a:solidFill>
                <a:srgbClr val="007201"/>
              </a:solidFill>
            </a:rPr>
            <a:t>Individual</a:t>
          </a:r>
        </a:p>
      </dgm:t>
    </dgm:pt>
    <dgm:pt modelId="{1CE96274-4E2A-41D8-A9B2-B9D0809517C0}" type="parTrans" cxnId="{FBAAC66B-C7AD-4B29-ADED-BBEF7A3B7E5B}">
      <dgm:prSet/>
      <dgm:spPr/>
      <dgm:t>
        <a:bodyPr/>
        <a:lstStyle/>
        <a:p>
          <a:endParaRPr lang="es-CO"/>
        </a:p>
      </dgm:t>
    </dgm:pt>
    <dgm:pt modelId="{35BA2866-54E9-4E47-98A8-552D67EED71E}" type="sibTrans" cxnId="{FBAAC66B-C7AD-4B29-ADED-BBEF7A3B7E5B}">
      <dgm:prSet/>
      <dgm:spPr/>
      <dgm:t>
        <a:bodyPr/>
        <a:lstStyle/>
        <a:p>
          <a:endParaRPr lang="es-CO"/>
        </a:p>
      </dgm:t>
    </dgm:pt>
    <dgm:pt modelId="{B54F4349-788E-479C-9F95-F6A1A6B6F216}" type="pres">
      <dgm:prSet presAssocID="{64135028-0E30-418E-9CD7-429B3881FFED}" presName="linearFlow" presStyleCnt="0">
        <dgm:presLayoutVars>
          <dgm:dir/>
          <dgm:resizeHandles val="exact"/>
        </dgm:presLayoutVars>
      </dgm:prSet>
      <dgm:spPr/>
    </dgm:pt>
    <dgm:pt modelId="{60AE4347-0D66-4021-B0F5-8B928C44EBCD}" type="pres">
      <dgm:prSet presAssocID="{8F805444-6BF8-40FB-B9E9-DE4814BCAE07}" presName="composite" presStyleCnt="0"/>
      <dgm:spPr/>
    </dgm:pt>
    <dgm:pt modelId="{83481F5B-A77A-474A-AEC0-9B64A7672B40}" type="pres">
      <dgm:prSet presAssocID="{8F805444-6BF8-40FB-B9E9-DE4814BCAE07}" presName="imgShp" presStyleLbl="fgImgPlace1" presStyleIdx="0" presStyleCnt="2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ABAC19F-CE46-4A6F-AC76-D30F2EFC0951}" type="pres">
      <dgm:prSet presAssocID="{8F805444-6BF8-40FB-B9E9-DE4814BCAE07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7D02C24-AAB4-4006-A83D-70B560043AF5}" type="pres">
      <dgm:prSet presAssocID="{DDCE915E-0E3F-46E4-9E0C-C9747CB1C086}" presName="spacing" presStyleCnt="0"/>
      <dgm:spPr/>
    </dgm:pt>
    <dgm:pt modelId="{C55D0EBC-C4E0-4C9B-9675-F704515BD053}" type="pres">
      <dgm:prSet presAssocID="{1251199F-DE99-48E1-885F-894D8A6B09FF}" presName="composite" presStyleCnt="0"/>
      <dgm:spPr/>
    </dgm:pt>
    <dgm:pt modelId="{62505E34-237A-470C-AC6E-208FFD9C75CD}" type="pres">
      <dgm:prSet presAssocID="{1251199F-DE99-48E1-885F-894D8A6B09FF}" presName="imgShp" presStyleLbl="fgImgPlace1" presStyleIdx="1" presStyleCnt="2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FB14EC6-490D-4121-BD6B-C2882A7EDFB3}" type="pres">
      <dgm:prSet presAssocID="{1251199F-DE99-48E1-885F-894D8A6B09FF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FBAAC66B-C7AD-4B29-ADED-BBEF7A3B7E5B}" srcId="{64135028-0E30-418E-9CD7-429B3881FFED}" destId="{1251199F-DE99-48E1-885F-894D8A6B09FF}" srcOrd="1" destOrd="0" parTransId="{1CE96274-4E2A-41D8-A9B2-B9D0809517C0}" sibTransId="{35BA2866-54E9-4E47-98A8-552D67EED71E}"/>
    <dgm:cxn modelId="{AB63639C-17F2-4805-B05B-D1103A70813F}" type="presOf" srcId="{8F805444-6BF8-40FB-B9E9-DE4814BCAE07}" destId="{6ABAC19F-CE46-4A6F-AC76-D30F2EFC0951}" srcOrd="0" destOrd="0" presId="urn:microsoft.com/office/officeart/2005/8/layout/vList3"/>
    <dgm:cxn modelId="{DDFA622F-B9D3-4345-AFF2-A75148236254}" type="presOf" srcId="{64135028-0E30-418E-9CD7-429B3881FFED}" destId="{B54F4349-788E-479C-9F95-F6A1A6B6F216}" srcOrd="0" destOrd="0" presId="urn:microsoft.com/office/officeart/2005/8/layout/vList3"/>
    <dgm:cxn modelId="{3ADCE309-7134-4C0D-8BAA-EC119D5F94AF}" type="presOf" srcId="{1251199F-DE99-48E1-885F-894D8A6B09FF}" destId="{8FB14EC6-490D-4121-BD6B-C2882A7EDFB3}" srcOrd="0" destOrd="0" presId="urn:microsoft.com/office/officeart/2005/8/layout/vList3"/>
    <dgm:cxn modelId="{DC459F5C-99C1-4833-842D-E92300CC858C}" srcId="{64135028-0E30-418E-9CD7-429B3881FFED}" destId="{8F805444-6BF8-40FB-B9E9-DE4814BCAE07}" srcOrd="0" destOrd="0" parTransId="{8D70B2DE-9BE1-4896-8F32-C7A5B7D89C9B}" sibTransId="{DDCE915E-0E3F-46E4-9E0C-C9747CB1C086}"/>
    <dgm:cxn modelId="{363F937E-A5F7-485B-A9B2-E79BDD886887}" type="presParOf" srcId="{B54F4349-788E-479C-9F95-F6A1A6B6F216}" destId="{60AE4347-0D66-4021-B0F5-8B928C44EBCD}" srcOrd="0" destOrd="0" presId="urn:microsoft.com/office/officeart/2005/8/layout/vList3"/>
    <dgm:cxn modelId="{7E00005D-1485-4B3F-9F32-9BEFB4191AAC}" type="presParOf" srcId="{60AE4347-0D66-4021-B0F5-8B928C44EBCD}" destId="{83481F5B-A77A-474A-AEC0-9B64A7672B40}" srcOrd="0" destOrd="0" presId="urn:microsoft.com/office/officeart/2005/8/layout/vList3"/>
    <dgm:cxn modelId="{D32EF821-6800-42F3-930A-738E3826E4F2}" type="presParOf" srcId="{60AE4347-0D66-4021-B0F5-8B928C44EBCD}" destId="{6ABAC19F-CE46-4A6F-AC76-D30F2EFC0951}" srcOrd="1" destOrd="0" presId="urn:microsoft.com/office/officeart/2005/8/layout/vList3"/>
    <dgm:cxn modelId="{A16D33C2-DC81-49D1-A1BC-EC6D00D35583}" type="presParOf" srcId="{B54F4349-788E-479C-9F95-F6A1A6B6F216}" destId="{97D02C24-AAB4-4006-A83D-70B560043AF5}" srcOrd="1" destOrd="0" presId="urn:microsoft.com/office/officeart/2005/8/layout/vList3"/>
    <dgm:cxn modelId="{A03B5096-800E-4C77-B3A9-6ED2E61B6E57}" type="presParOf" srcId="{B54F4349-788E-479C-9F95-F6A1A6B6F216}" destId="{C55D0EBC-C4E0-4C9B-9675-F704515BD053}" srcOrd="2" destOrd="0" presId="urn:microsoft.com/office/officeart/2005/8/layout/vList3"/>
    <dgm:cxn modelId="{456BFEF2-8197-4BFD-880A-68AC91A86D50}" type="presParOf" srcId="{C55D0EBC-C4E0-4C9B-9675-F704515BD053}" destId="{62505E34-237A-470C-AC6E-208FFD9C75CD}" srcOrd="0" destOrd="0" presId="urn:microsoft.com/office/officeart/2005/8/layout/vList3"/>
    <dgm:cxn modelId="{A0364AB4-742A-49EB-AD07-76C807335790}" type="presParOf" srcId="{C55D0EBC-C4E0-4C9B-9675-F704515BD053}" destId="{8FB14EC6-490D-4121-BD6B-C2882A7EDFB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1F2AE8-9993-4E5E-B5DF-F052AE54995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7AF83C8A-F9C6-426A-A1E0-468049DEBAAC}">
      <dgm:prSet phldrT="[Texto]" custT="1"/>
      <dgm:spPr/>
      <dgm:t>
        <a:bodyPr/>
        <a:lstStyle/>
        <a:p>
          <a:r>
            <a:rPr lang="es-CO" sz="2000" dirty="0">
              <a:solidFill>
                <a:schemeClr val="tx1"/>
              </a:solidFill>
            </a:rPr>
            <a:t>El titular no pierde la responsabilidad jurídica</a:t>
          </a:r>
        </a:p>
      </dgm:t>
    </dgm:pt>
    <dgm:pt modelId="{CF53873C-79A3-4062-BF35-1FC665804FC7}" type="parTrans" cxnId="{5B765FB0-5757-4C23-8A96-CE1D0D15093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63D12D6-4876-4B63-B01A-6EA8D22F97E7}" type="sibTrans" cxnId="{5B765FB0-5757-4C23-8A96-CE1D0D15093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5713604-F568-4B85-9E26-7133467FE946}">
      <dgm:prSet phldrT="[Texto]" custT="1"/>
      <dgm:spPr/>
      <dgm:t>
        <a:bodyPr/>
        <a:lstStyle/>
        <a:p>
          <a:r>
            <a:rPr lang="es-CO" sz="1600" dirty="0">
              <a:solidFill>
                <a:schemeClr val="tx1"/>
              </a:solidFill>
            </a:rPr>
            <a:t>Los Grandes Centros Urbanos y establecimientos públicos ambientales podrán definir otro mecanismo de implementación</a:t>
          </a:r>
        </a:p>
      </dgm:t>
    </dgm:pt>
    <dgm:pt modelId="{C715E7BB-69F8-4A7B-9552-CC32F445F2B9}" type="parTrans" cxnId="{612B4A19-2874-489F-A18B-CD6005890B2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95D6604-B8E3-4E8C-BF8F-8BCCFA34B260}" type="sibTrans" cxnId="{612B4A19-2874-489F-A18B-CD6005890B2E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63A0ED4-EA34-4C5C-9C00-8722814BFCAD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El titular al que se le hayan impuesto medidas de compensación podrán acogerse al presente manual. Se mantendrá el área a compensar establecida en el acto administrativo que impuso la obligación</a:t>
          </a:r>
        </a:p>
      </dgm:t>
    </dgm:pt>
    <dgm:pt modelId="{A826FF00-B635-433E-AB84-A3DB2DE526DE}" type="parTrans" cxnId="{33FA26FC-A049-438E-BB1B-D6B1B0E104B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77DA413-BCBB-4C22-B313-9419A397C1C2}" type="sibTrans" cxnId="{33FA26FC-A049-438E-BB1B-D6B1B0E104B0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E7485CA-90B3-4BE1-BF21-20296F5B072E}">
      <dgm:prSet custT="1"/>
      <dgm:spPr/>
      <dgm:t>
        <a:bodyPr/>
        <a:lstStyle/>
        <a:p>
          <a:r>
            <a:rPr lang="es-CO" sz="1600" dirty="0">
              <a:solidFill>
                <a:schemeClr val="tx1"/>
              </a:solidFill>
            </a:rPr>
            <a:t>Las medidas deberán ser informadas a las comunidades, entes territoriales y autoridades ambientales donde se desarrollen dichas acciones</a:t>
          </a:r>
        </a:p>
      </dgm:t>
    </dgm:pt>
    <dgm:pt modelId="{F50D39F1-4256-4CEE-8B2D-0B4B112A626C}" type="parTrans" cxnId="{D8EDDCD4-CA9E-4503-BB08-EFA6D1C2AC0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104264C-FD08-41FA-9E64-A4712A678AAE}" type="sibTrans" cxnId="{D8EDDCD4-CA9E-4503-BB08-EFA6D1C2AC0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B50E1B7-C8A5-428A-9C47-A5667A33ABAC}" type="pres">
      <dgm:prSet presAssocID="{A21F2AE8-9993-4E5E-B5DF-F052AE54995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924FBEA9-8D7A-4782-A9C9-944EF6148604}" type="pres">
      <dgm:prSet presAssocID="{7AF83C8A-F9C6-426A-A1E0-468049DEBA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CFFE14D-A238-4980-9A5F-A4ABFD63205C}" type="pres">
      <dgm:prSet presAssocID="{563D12D6-4876-4B63-B01A-6EA8D22F97E7}" presName="sibTrans" presStyleCnt="0"/>
      <dgm:spPr/>
    </dgm:pt>
    <dgm:pt modelId="{DD06C63F-ADD7-4521-A224-19E75734F65F}" type="pres">
      <dgm:prSet presAssocID="{D5713604-F568-4B85-9E26-7133467FE9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82170E-4983-4769-ABE7-207C910C704D}" type="pres">
      <dgm:prSet presAssocID="{E95D6604-B8E3-4E8C-BF8F-8BCCFA34B260}" presName="sibTrans" presStyleCnt="0"/>
      <dgm:spPr/>
    </dgm:pt>
    <dgm:pt modelId="{D6B9B9BE-3A5B-40FB-AA59-C918904C35F7}" type="pres">
      <dgm:prSet presAssocID="{A63A0ED4-EA34-4C5C-9C00-8722814BFCA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998B82-BABD-43F0-8328-C7BB6AC7C734}" type="pres">
      <dgm:prSet presAssocID="{E77DA413-BCBB-4C22-B313-9419A397C1C2}" presName="sibTrans" presStyleCnt="0"/>
      <dgm:spPr/>
    </dgm:pt>
    <dgm:pt modelId="{689563C9-2020-40CE-9CDF-A48A9F90799D}" type="pres">
      <dgm:prSet presAssocID="{CE7485CA-90B3-4BE1-BF21-20296F5B072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612B4A19-2874-489F-A18B-CD6005890B2E}" srcId="{A21F2AE8-9993-4E5E-B5DF-F052AE54995B}" destId="{D5713604-F568-4B85-9E26-7133467FE946}" srcOrd="1" destOrd="0" parTransId="{C715E7BB-69F8-4A7B-9552-CC32F445F2B9}" sibTransId="{E95D6604-B8E3-4E8C-BF8F-8BCCFA34B260}"/>
    <dgm:cxn modelId="{5B765FB0-5757-4C23-8A96-CE1D0D150938}" srcId="{A21F2AE8-9993-4E5E-B5DF-F052AE54995B}" destId="{7AF83C8A-F9C6-426A-A1E0-468049DEBAAC}" srcOrd="0" destOrd="0" parTransId="{CF53873C-79A3-4062-BF35-1FC665804FC7}" sibTransId="{563D12D6-4876-4B63-B01A-6EA8D22F97E7}"/>
    <dgm:cxn modelId="{1B42FA51-0006-4F54-B1E3-42ED5F5B50D1}" type="presOf" srcId="{A63A0ED4-EA34-4C5C-9C00-8722814BFCAD}" destId="{D6B9B9BE-3A5B-40FB-AA59-C918904C35F7}" srcOrd="0" destOrd="0" presId="urn:microsoft.com/office/officeart/2005/8/layout/default"/>
    <dgm:cxn modelId="{D2CF8FFD-FD17-4638-B27C-83D30A74BA1C}" type="presOf" srcId="{A21F2AE8-9993-4E5E-B5DF-F052AE54995B}" destId="{7B50E1B7-C8A5-428A-9C47-A5667A33ABAC}" srcOrd="0" destOrd="0" presId="urn:microsoft.com/office/officeart/2005/8/layout/default"/>
    <dgm:cxn modelId="{D8EDDCD4-CA9E-4503-BB08-EFA6D1C2AC09}" srcId="{A21F2AE8-9993-4E5E-B5DF-F052AE54995B}" destId="{CE7485CA-90B3-4BE1-BF21-20296F5B072E}" srcOrd="3" destOrd="0" parTransId="{F50D39F1-4256-4CEE-8B2D-0B4B112A626C}" sibTransId="{8104264C-FD08-41FA-9E64-A4712A678AAE}"/>
    <dgm:cxn modelId="{07ACCA9E-2EC2-4BFE-B828-57EB2FDFD731}" type="presOf" srcId="{D5713604-F568-4B85-9E26-7133467FE946}" destId="{DD06C63F-ADD7-4521-A224-19E75734F65F}" srcOrd="0" destOrd="0" presId="urn:microsoft.com/office/officeart/2005/8/layout/default"/>
    <dgm:cxn modelId="{48E0C89F-2F47-4787-B8D9-F2B27AAFA4E9}" type="presOf" srcId="{7AF83C8A-F9C6-426A-A1E0-468049DEBAAC}" destId="{924FBEA9-8D7A-4782-A9C9-944EF6148604}" srcOrd="0" destOrd="0" presId="urn:microsoft.com/office/officeart/2005/8/layout/default"/>
    <dgm:cxn modelId="{33FA26FC-A049-438E-BB1B-D6B1B0E104B0}" srcId="{A21F2AE8-9993-4E5E-B5DF-F052AE54995B}" destId="{A63A0ED4-EA34-4C5C-9C00-8722814BFCAD}" srcOrd="2" destOrd="0" parTransId="{A826FF00-B635-433E-AB84-A3DB2DE526DE}" sibTransId="{E77DA413-BCBB-4C22-B313-9419A397C1C2}"/>
    <dgm:cxn modelId="{B1668794-E7AF-4FE1-AE25-CF7BE4703261}" type="presOf" srcId="{CE7485CA-90B3-4BE1-BF21-20296F5B072E}" destId="{689563C9-2020-40CE-9CDF-A48A9F90799D}" srcOrd="0" destOrd="0" presId="urn:microsoft.com/office/officeart/2005/8/layout/default"/>
    <dgm:cxn modelId="{8F866954-4BC7-4784-803B-C865AB63F607}" type="presParOf" srcId="{7B50E1B7-C8A5-428A-9C47-A5667A33ABAC}" destId="{924FBEA9-8D7A-4782-A9C9-944EF6148604}" srcOrd="0" destOrd="0" presId="urn:microsoft.com/office/officeart/2005/8/layout/default"/>
    <dgm:cxn modelId="{7C9B90BA-21EA-4AEF-88CC-65713A1A8B9E}" type="presParOf" srcId="{7B50E1B7-C8A5-428A-9C47-A5667A33ABAC}" destId="{3CFFE14D-A238-4980-9A5F-A4ABFD63205C}" srcOrd="1" destOrd="0" presId="urn:microsoft.com/office/officeart/2005/8/layout/default"/>
    <dgm:cxn modelId="{D10D1A6D-1AFD-4F1C-A7B1-E8814ED19246}" type="presParOf" srcId="{7B50E1B7-C8A5-428A-9C47-A5667A33ABAC}" destId="{DD06C63F-ADD7-4521-A224-19E75734F65F}" srcOrd="2" destOrd="0" presId="urn:microsoft.com/office/officeart/2005/8/layout/default"/>
    <dgm:cxn modelId="{857466F8-820F-40F3-A7A8-56C73A823349}" type="presParOf" srcId="{7B50E1B7-C8A5-428A-9C47-A5667A33ABAC}" destId="{7282170E-4983-4769-ABE7-207C910C704D}" srcOrd="3" destOrd="0" presId="urn:microsoft.com/office/officeart/2005/8/layout/default"/>
    <dgm:cxn modelId="{BD763BE6-B770-4D58-BC65-D971B81ECF83}" type="presParOf" srcId="{7B50E1B7-C8A5-428A-9C47-A5667A33ABAC}" destId="{D6B9B9BE-3A5B-40FB-AA59-C918904C35F7}" srcOrd="4" destOrd="0" presId="urn:microsoft.com/office/officeart/2005/8/layout/default"/>
    <dgm:cxn modelId="{7110750C-2D00-47BA-A7C3-AAAD58864F67}" type="presParOf" srcId="{7B50E1B7-C8A5-428A-9C47-A5667A33ABAC}" destId="{44998B82-BABD-43F0-8328-C7BB6AC7C734}" srcOrd="5" destOrd="0" presId="urn:microsoft.com/office/officeart/2005/8/layout/default"/>
    <dgm:cxn modelId="{23166F37-5C3E-4C89-B6C7-7EDE445AA80B}" type="presParOf" srcId="{7B50E1B7-C8A5-428A-9C47-A5667A33ABAC}" destId="{689563C9-2020-40CE-9CDF-A48A9F90799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4407C-3830-43CC-8406-11E62221B44B}">
      <dsp:nvSpPr>
        <dsp:cNvPr id="0" name=""/>
        <dsp:cNvSpPr/>
      </dsp:nvSpPr>
      <dsp:spPr>
        <a:xfrm>
          <a:off x="-3499866" y="-538019"/>
          <a:ext cx="4172665" cy="4172665"/>
        </a:xfrm>
        <a:prstGeom prst="blockArc">
          <a:avLst>
            <a:gd name="adj1" fmla="val 18900000"/>
            <a:gd name="adj2" fmla="val 2700000"/>
            <a:gd name="adj3" fmla="val 518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41694-002B-41D2-A0AB-C2151C7C3D5E}">
      <dsp:nvSpPr>
        <dsp:cNvPr id="0" name=""/>
        <dsp:cNvSpPr/>
      </dsp:nvSpPr>
      <dsp:spPr>
        <a:xfrm>
          <a:off x="432637" y="309662"/>
          <a:ext cx="9725620" cy="619325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5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Arial Narrow" panose="020B0606020202030204" pitchFamily="34" charset="0"/>
            </a:rPr>
            <a:t>Ser el mismo tipo de ecosistema natural afectado. </a:t>
          </a:r>
          <a:endParaRPr lang="es-CO" sz="1800" kern="1200" dirty="0"/>
        </a:p>
      </dsp:txBody>
      <dsp:txXfrm>
        <a:off x="432637" y="309662"/>
        <a:ext cx="9725620" cy="619325"/>
      </dsp:txXfrm>
    </dsp:sp>
    <dsp:sp modelId="{C8D8F980-98E4-4EF6-B6D8-1BDFC72980E9}">
      <dsp:nvSpPr>
        <dsp:cNvPr id="0" name=""/>
        <dsp:cNvSpPr/>
      </dsp:nvSpPr>
      <dsp:spPr>
        <a:xfrm>
          <a:off x="45558" y="232246"/>
          <a:ext cx="774156" cy="77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2CD674-15C4-43B4-8C39-C80061AAD707}">
      <dsp:nvSpPr>
        <dsp:cNvPr id="0" name=""/>
        <dsp:cNvSpPr/>
      </dsp:nvSpPr>
      <dsp:spPr>
        <a:xfrm>
          <a:off x="657761" y="1238650"/>
          <a:ext cx="9500496" cy="619325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5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Arial Narrow" panose="020B0606020202030204" pitchFamily="34" charset="0"/>
            </a:rPr>
            <a:t>La subzona hidrográfica dentro de la cual se desarrolla el proyecto, obra o actividad o las subzonas </a:t>
          </a:r>
          <a:r>
            <a:rPr lang="es-ES" sz="1800" kern="1200" dirty="0">
              <a:latin typeface="Arial Narrow" panose="020B0606020202030204" pitchFamily="34" charset="0"/>
            </a:rPr>
            <a:t>hidrográficas circundantes</a:t>
          </a:r>
          <a:r>
            <a:rPr lang="es-CO" sz="1800" kern="1200" dirty="0">
              <a:latin typeface="Arial Narrow" panose="020B0606020202030204" pitchFamily="34" charset="0"/>
            </a:rPr>
            <a:t> </a:t>
          </a:r>
        </a:p>
      </dsp:txBody>
      <dsp:txXfrm>
        <a:off x="657761" y="1238650"/>
        <a:ext cx="9500496" cy="619325"/>
      </dsp:txXfrm>
    </dsp:sp>
    <dsp:sp modelId="{EB7C9947-7E9A-413C-B35A-87560B00A8D3}">
      <dsp:nvSpPr>
        <dsp:cNvPr id="0" name=""/>
        <dsp:cNvSpPr/>
      </dsp:nvSpPr>
      <dsp:spPr>
        <a:xfrm>
          <a:off x="270683" y="1161234"/>
          <a:ext cx="774156" cy="77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35B89D4-684D-432D-9E1C-18822F11CCC2}">
      <dsp:nvSpPr>
        <dsp:cNvPr id="0" name=""/>
        <dsp:cNvSpPr/>
      </dsp:nvSpPr>
      <dsp:spPr>
        <a:xfrm>
          <a:off x="432637" y="2167638"/>
          <a:ext cx="9725620" cy="619325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245616"/>
                <a:satOff val="-10737"/>
                <a:lumOff val="29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45616"/>
                <a:satOff val="-10737"/>
                <a:lumOff val="29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45616"/>
                <a:satOff val="-10737"/>
                <a:lumOff val="29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15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>
              <a:latin typeface="Arial Narrow" panose="020B0606020202030204" pitchFamily="34" charset="0"/>
            </a:rPr>
            <a:t>La zona hidrográfica dentro de la cual se desarrolla el proyecto, obra o actividad. La selección de la zona hidrográfica deberá ser sustentada con base en condiciones técnicas que justifiquen su priorización. </a:t>
          </a:r>
        </a:p>
      </dsp:txBody>
      <dsp:txXfrm>
        <a:off x="432637" y="2167638"/>
        <a:ext cx="9725620" cy="619325"/>
      </dsp:txXfrm>
    </dsp:sp>
    <dsp:sp modelId="{C4E26FBA-68A9-436E-97AF-95FD79415864}">
      <dsp:nvSpPr>
        <dsp:cNvPr id="0" name=""/>
        <dsp:cNvSpPr/>
      </dsp:nvSpPr>
      <dsp:spPr>
        <a:xfrm>
          <a:off x="45558" y="2090222"/>
          <a:ext cx="774156" cy="7741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shade val="50000"/>
              <a:hueOff val="245616"/>
              <a:satOff val="-10737"/>
              <a:lumOff val="2930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AC19F-CE46-4A6F-AC76-D30F2EFC0951}">
      <dsp:nvSpPr>
        <dsp:cNvPr id="0" name=""/>
        <dsp:cNvSpPr/>
      </dsp:nvSpPr>
      <dsp:spPr>
        <a:xfrm rot="10800000">
          <a:off x="1039433" y="681"/>
          <a:ext cx="3316262" cy="816537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7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tx1"/>
              </a:solidFill>
            </a:rPr>
            <a:t>Preservación</a:t>
          </a:r>
        </a:p>
      </dsp:txBody>
      <dsp:txXfrm rot="10800000">
        <a:off x="1243567" y="681"/>
        <a:ext cx="3112128" cy="816537"/>
      </dsp:txXfrm>
    </dsp:sp>
    <dsp:sp modelId="{83481F5B-A77A-474A-AEC0-9B64A7672B40}">
      <dsp:nvSpPr>
        <dsp:cNvPr id="0" name=""/>
        <dsp:cNvSpPr/>
      </dsp:nvSpPr>
      <dsp:spPr>
        <a:xfrm>
          <a:off x="631164" y="681"/>
          <a:ext cx="816537" cy="816537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14EC6-490D-4121-BD6B-C2882A7EDFB3}">
      <dsp:nvSpPr>
        <dsp:cNvPr id="0" name=""/>
        <dsp:cNvSpPr/>
      </dsp:nvSpPr>
      <dsp:spPr>
        <a:xfrm rot="10800000">
          <a:off x="1039433" y="1060961"/>
          <a:ext cx="3316262" cy="816537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7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tx1"/>
              </a:solidFill>
            </a:rPr>
            <a:t>Restauración (Restauración ecológica, rehabilitación y recuperación)</a:t>
          </a:r>
        </a:p>
      </dsp:txBody>
      <dsp:txXfrm rot="10800000">
        <a:off x="1243567" y="1060961"/>
        <a:ext cx="3112128" cy="816537"/>
      </dsp:txXfrm>
    </dsp:sp>
    <dsp:sp modelId="{62505E34-237A-470C-AC6E-208FFD9C75CD}">
      <dsp:nvSpPr>
        <dsp:cNvPr id="0" name=""/>
        <dsp:cNvSpPr/>
      </dsp:nvSpPr>
      <dsp:spPr>
        <a:xfrm>
          <a:off x="631164" y="1060961"/>
          <a:ext cx="816537" cy="816537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BEE81D-4AFF-4B90-B0FD-72F26095A983}">
      <dsp:nvSpPr>
        <dsp:cNvPr id="0" name=""/>
        <dsp:cNvSpPr/>
      </dsp:nvSpPr>
      <dsp:spPr>
        <a:xfrm rot="10800000">
          <a:off x="1139452" y="2061495"/>
          <a:ext cx="3316262" cy="816537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7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rgbClr val="007201"/>
              </a:solidFill>
            </a:rPr>
            <a:t>Uso sostenible</a:t>
          </a:r>
          <a:endParaRPr lang="es-CO" sz="1600" kern="1200" dirty="0">
            <a:solidFill>
              <a:srgbClr val="FF0000"/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600" kern="1200" dirty="0">
            <a:solidFill>
              <a:srgbClr val="007201"/>
            </a:solidFill>
          </a:endParaRPr>
        </a:p>
      </dsp:txBody>
      <dsp:txXfrm rot="10800000">
        <a:off x="1343586" y="2061495"/>
        <a:ext cx="3112128" cy="816537"/>
      </dsp:txXfrm>
    </dsp:sp>
    <dsp:sp modelId="{8198F385-184B-4484-84B5-E1F2AC2F008E}">
      <dsp:nvSpPr>
        <dsp:cNvPr id="0" name=""/>
        <dsp:cNvSpPr/>
      </dsp:nvSpPr>
      <dsp:spPr>
        <a:xfrm>
          <a:off x="631164" y="2121241"/>
          <a:ext cx="816537" cy="816537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AC19F-CE46-4A6F-AC76-D30F2EFC0951}">
      <dsp:nvSpPr>
        <dsp:cNvPr id="0" name=""/>
        <dsp:cNvSpPr/>
      </dsp:nvSpPr>
      <dsp:spPr>
        <a:xfrm rot="10800000">
          <a:off x="1275473" y="419"/>
          <a:ext cx="3627389" cy="1447232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189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3100" kern="1200" dirty="0">
              <a:solidFill>
                <a:schemeClr val="tx1"/>
              </a:solidFill>
            </a:rPr>
            <a:t>Agrupada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tx1"/>
              </a:solidFill>
            </a:rPr>
            <a:t>Medidas de Inversión del 1% y las de </a:t>
          </a:r>
          <a:r>
            <a:rPr lang="es-CO" sz="1200" kern="1200" dirty="0">
              <a:solidFill>
                <a:schemeClr val="tx1"/>
              </a:solidFill>
            </a:rPr>
            <a:t>compensación</a:t>
          </a:r>
        </a:p>
      </dsp:txBody>
      <dsp:txXfrm rot="10800000">
        <a:off x="1637281" y="419"/>
        <a:ext cx="3265581" cy="1447232"/>
      </dsp:txXfrm>
    </dsp:sp>
    <dsp:sp modelId="{83481F5B-A77A-474A-AEC0-9B64A7672B40}">
      <dsp:nvSpPr>
        <dsp:cNvPr id="0" name=""/>
        <dsp:cNvSpPr/>
      </dsp:nvSpPr>
      <dsp:spPr>
        <a:xfrm>
          <a:off x="551857" y="419"/>
          <a:ext cx="1447232" cy="1447232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14EC6-490D-4121-BD6B-C2882A7EDFB3}">
      <dsp:nvSpPr>
        <dsp:cNvPr id="0" name=""/>
        <dsp:cNvSpPr/>
      </dsp:nvSpPr>
      <dsp:spPr>
        <a:xfrm rot="10800000">
          <a:off x="1275473" y="1879661"/>
          <a:ext cx="3627389" cy="1447232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359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8189" tIns="156210" rIns="291592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100" kern="1200" dirty="0">
              <a:solidFill>
                <a:srgbClr val="007201"/>
              </a:solidFill>
            </a:rPr>
            <a:t>Individual</a:t>
          </a:r>
        </a:p>
      </dsp:txBody>
      <dsp:txXfrm rot="10800000">
        <a:off x="1637281" y="1879661"/>
        <a:ext cx="3265581" cy="1447232"/>
      </dsp:txXfrm>
    </dsp:sp>
    <dsp:sp modelId="{62505E34-237A-470C-AC6E-208FFD9C75CD}">
      <dsp:nvSpPr>
        <dsp:cNvPr id="0" name=""/>
        <dsp:cNvSpPr/>
      </dsp:nvSpPr>
      <dsp:spPr>
        <a:xfrm>
          <a:off x="551857" y="1879661"/>
          <a:ext cx="1447232" cy="1447232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FBEA9-8D7A-4782-A9C9-944EF6148604}">
      <dsp:nvSpPr>
        <dsp:cNvPr id="0" name=""/>
        <dsp:cNvSpPr/>
      </dsp:nvSpPr>
      <dsp:spPr>
        <a:xfrm>
          <a:off x="1086694" y="1487"/>
          <a:ext cx="4242869" cy="25457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</a:rPr>
            <a:t>El titular no pierde la responsabilidad jurídica</a:t>
          </a:r>
        </a:p>
      </dsp:txBody>
      <dsp:txXfrm>
        <a:off x="1086694" y="1487"/>
        <a:ext cx="4242869" cy="2545721"/>
      </dsp:txXfrm>
    </dsp:sp>
    <dsp:sp modelId="{DD06C63F-ADD7-4521-A224-19E75734F65F}">
      <dsp:nvSpPr>
        <dsp:cNvPr id="0" name=""/>
        <dsp:cNvSpPr/>
      </dsp:nvSpPr>
      <dsp:spPr>
        <a:xfrm>
          <a:off x="5753850" y="1487"/>
          <a:ext cx="4242869" cy="2545721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tx1"/>
              </a:solidFill>
            </a:rPr>
            <a:t>Los Grandes Centros Urbanos y establecimientos públicos ambientales podrán definir otro mecanismo de implementación</a:t>
          </a:r>
        </a:p>
      </dsp:txBody>
      <dsp:txXfrm>
        <a:off x="5753850" y="1487"/>
        <a:ext cx="4242869" cy="2545721"/>
      </dsp:txXfrm>
    </dsp:sp>
    <dsp:sp modelId="{D6B9B9BE-3A5B-40FB-AA59-C918904C35F7}">
      <dsp:nvSpPr>
        <dsp:cNvPr id="0" name=""/>
        <dsp:cNvSpPr/>
      </dsp:nvSpPr>
      <dsp:spPr>
        <a:xfrm>
          <a:off x="1086694" y="2971495"/>
          <a:ext cx="4242869" cy="2545721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300" kern="1200" dirty="0">
              <a:solidFill>
                <a:schemeClr val="tx1"/>
              </a:solidFill>
            </a:rPr>
            <a:t>El titular al que se le hayan impuesto medidas de compensación podrán acogerse al presente manual. Se mantendrá el área a compensar establecida en el acto administrativo que impuso la obligación</a:t>
          </a:r>
        </a:p>
      </dsp:txBody>
      <dsp:txXfrm>
        <a:off x="1086694" y="2971495"/>
        <a:ext cx="4242869" cy="2545721"/>
      </dsp:txXfrm>
    </dsp:sp>
    <dsp:sp modelId="{689563C9-2020-40CE-9CDF-A48A9F90799D}">
      <dsp:nvSpPr>
        <dsp:cNvPr id="0" name=""/>
        <dsp:cNvSpPr/>
      </dsp:nvSpPr>
      <dsp:spPr>
        <a:xfrm>
          <a:off x="5753850" y="2971495"/>
          <a:ext cx="4242869" cy="2545721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>
              <a:solidFill>
                <a:schemeClr val="tx1"/>
              </a:solidFill>
            </a:rPr>
            <a:t>Las medidas deberán ser informadas a las comunidades, entes territoriales y autoridades ambientales donde se desarrollen dichas acciones</a:t>
          </a:r>
        </a:p>
      </dsp:txBody>
      <dsp:txXfrm>
        <a:off x="5753850" y="2971495"/>
        <a:ext cx="4242869" cy="2545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DA9AC-B00E-4EA5-B79B-A655CC36B731}" type="datetimeFigureOut">
              <a:rPr lang="es-CO" smtClean="0"/>
              <a:t>16/05/2019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D0AD7-2C1F-4385-BDD0-3873D0CBBF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548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229B-D492-47B3-9EBC-D9DFA862825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915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6C98-0283-44CB-9309-FFA437A9BE6B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531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A229B-D492-47B3-9EBC-D9DFA862825E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75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D509A-CB1B-4418-AAF6-E16BCC936D3B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781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  <p:grpSp>
        <p:nvGrpSpPr>
          <p:cNvPr id="33" name="Grupo 32"/>
          <p:cNvGrpSpPr/>
          <p:nvPr userDrawn="1"/>
        </p:nvGrpSpPr>
        <p:grpSpPr>
          <a:xfrm>
            <a:off x="440861" y="5946370"/>
            <a:ext cx="3340667" cy="686034"/>
            <a:chOff x="409066" y="5820858"/>
            <a:chExt cx="3340667" cy="686034"/>
          </a:xfrm>
        </p:grpSpPr>
        <p:sp>
          <p:nvSpPr>
            <p:cNvPr id="13" name="Rectángulo 12"/>
            <p:cNvSpPr/>
            <p:nvPr userDrawn="1"/>
          </p:nvSpPr>
          <p:spPr>
            <a:xfrm>
              <a:off x="409066" y="5823858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 userDrawn="1"/>
          </p:nvSpPr>
          <p:spPr>
            <a:xfrm>
              <a:off x="1074955" y="5823858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/>
            <p:cNvSpPr/>
            <p:nvPr userDrawn="1"/>
          </p:nvSpPr>
          <p:spPr>
            <a:xfrm>
              <a:off x="1752591" y="5823858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/>
            <p:cNvSpPr/>
            <p:nvPr userDrawn="1"/>
          </p:nvSpPr>
          <p:spPr>
            <a:xfrm>
              <a:off x="2412344" y="5820858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 userDrawn="1"/>
          </p:nvSpPr>
          <p:spPr>
            <a:xfrm>
              <a:off x="3072097" y="5820858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1" name="Grupo 30"/>
          <p:cNvGrpSpPr/>
          <p:nvPr userDrawn="1"/>
        </p:nvGrpSpPr>
        <p:grpSpPr>
          <a:xfrm>
            <a:off x="8501602" y="184943"/>
            <a:ext cx="3352939" cy="683035"/>
            <a:chOff x="8501602" y="299240"/>
            <a:chExt cx="3352939" cy="683035"/>
          </a:xfrm>
        </p:grpSpPr>
        <p:sp>
          <p:nvSpPr>
            <p:cNvPr id="21" name="Rectángulo 20"/>
            <p:cNvSpPr/>
            <p:nvPr userDrawn="1"/>
          </p:nvSpPr>
          <p:spPr>
            <a:xfrm rot="10800000">
              <a:off x="11176905" y="299241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/>
            <p:cNvSpPr/>
            <p:nvPr userDrawn="1"/>
          </p:nvSpPr>
          <p:spPr>
            <a:xfrm rot="10800000">
              <a:off x="10511016" y="299241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/>
            <p:cNvSpPr/>
            <p:nvPr userDrawn="1"/>
          </p:nvSpPr>
          <p:spPr>
            <a:xfrm rot="10800000">
              <a:off x="9833380" y="299241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 userDrawn="1"/>
          </p:nvSpPr>
          <p:spPr>
            <a:xfrm rot="10800000">
              <a:off x="9167491" y="299241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/>
            <p:cNvSpPr/>
            <p:nvPr userDrawn="1"/>
          </p:nvSpPr>
          <p:spPr>
            <a:xfrm rot="10800000">
              <a:off x="8501602" y="299240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2" name="Imagen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1" y="37085"/>
            <a:ext cx="1681331" cy="912534"/>
          </a:xfrm>
          <a:prstGeom prst="rect">
            <a:avLst/>
          </a:prstGeom>
        </p:spPr>
      </p:pic>
      <p:pic>
        <p:nvPicPr>
          <p:cNvPr id="20" name="Imagen 19" descr="MinAmbiente Todos por un nuevo paÃ­s">
            <a:extLst>
              <a:ext uri="{FF2B5EF4-FFF2-40B4-BE49-F238E27FC236}">
                <a16:creationId xmlns:a16="http://schemas.microsoft.com/office/drawing/2014/main" xmlns="" id="{439581C2-A5C5-41A7-85A2-5E8162CA39E2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52307"/>
          <a:stretch/>
        </p:blipFill>
        <p:spPr bwMode="auto">
          <a:xfrm>
            <a:off x="10240968" y="5735637"/>
            <a:ext cx="133304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25" descr="MinAmbiente Todos por un nuevo paÃ­s">
            <a:extLst>
              <a:ext uri="{FF2B5EF4-FFF2-40B4-BE49-F238E27FC236}">
                <a16:creationId xmlns:a16="http://schemas.microsoft.com/office/drawing/2014/main" xmlns="" id="{081B0299-31AC-4CB2-AF5C-CD29D1431D26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6"/>
          <a:stretch/>
        </p:blipFill>
        <p:spPr bwMode="auto">
          <a:xfrm>
            <a:off x="10240968" y="6221792"/>
            <a:ext cx="1631314" cy="38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DCD428A6-DB93-4D3B-94DA-FC163F8FE07D}"/>
              </a:ext>
            </a:extLst>
          </p:cNvPr>
          <p:cNvCxnSpPr/>
          <p:nvPr userDrawn="1"/>
        </p:nvCxnSpPr>
        <p:spPr>
          <a:xfrm>
            <a:off x="10122900" y="5735637"/>
            <a:ext cx="0" cy="86715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4286" y="1187945"/>
            <a:ext cx="11103426" cy="729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544285" y="2117973"/>
            <a:ext cx="11103427" cy="39725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Texto</a:t>
            </a:r>
          </a:p>
        </p:txBody>
      </p:sp>
      <p:grpSp>
        <p:nvGrpSpPr>
          <p:cNvPr id="4" name="Grupo 3"/>
          <p:cNvGrpSpPr/>
          <p:nvPr userDrawn="1"/>
        </p:nvGrpSpPr>
        <p:grpSpPr>
          <a:xfrm>
            <a:off x="544286" y="937080"/>
            <a:ext cx="11103427" cy="106135"/>
            <a:chOff x="8501602" y="299240"/>
            <a:chExt cx="3352939" cy="683035"/>
          </a:xfrm>
        </p:grpSpPr>
        <p:sp>
          <p:nvSpPr>
            <p:cNvPr id="21" name="Rectángulo 20"/>
            <p:cNvSpPr/>
            <p:nvPr userDrawn="1"/>
          </p:nvSpPr>
          <p:spPr>
            <a:xfrm rot="10800000">
              <a:off x="11176905" y="299241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/>
            <p:cNvSpPr/>
            <p:nvPr userDrawn="1"/>
          </p:nvSpPr>
          <p:spPr>
            <a:xfrm rot="10800000">
              <a:off x="10511016" y="299241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/>
            <p:cNvSpPr/>
            <p:nvPr userDrawn="1"/>
          </p:nvSpPr>
          <p:spPr>
            <a:xfrm rot="10800000">
              <a:off x="9833380" y="299241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/>
            <p:cNvSpPr/>
            <p:nvPr userDrawn="1"/>
          </p:nvSpPr>
          <p:spPr>
            <a:xfrm rot="10800000">
              <a:off x="9167491" y="299241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ctángulo 24"/>
            <p:cNvSpPr/>
            <p:nvPr userDrawn="1"/>
          </p:nvSpPr>
          <p:spPr>
            <a:xfrm rot="10800000">
              <a:off x="8501602" y="299240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0" name="Grupo 19"/>
          <p:cNvGrpSpPr/>
          <p:nvPr userDrawn="1"/>
        </p:nvGrpSpPr>
        <p:grpSpPr>
          <a:xfrm rot="10800000">
            <a:off x="544286" y="6504256"/>
            <a:ext cx="11103427" cy="106135"/>
            <a:chOff x="8501602" y="299240"/>
            <a:chExt cx="3352939" cy="683035"/>
          </a:xfrm>
        </p:grpSpPr>
        <p:sp>
          <p:nvSpPr>
            <p:cNvPr id="26" name="Rectángulo 25"/>
            <p:cNvSpPr/>
            <p:nvPr userDrawn="1"/>
          </p:nvSpPr>
          <p:spPr>
            <a:xfrm rot="10800000">
              <a:off x="11176905" y="299241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/>
            <p:cNvSpPr/>
            <p:nvPr userDrawn="1"/>
          </p:nvSpPr>
          <p:spPr>
            <a:xfrm rot="10800000">
              <a:off x="10511016" y="299241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Rectángulo 27"/>
            <p:cNvSpPr/>
            <p:nvPr userDrawn="1"/>
          </p:nvSpPr>
          <p:spPr>
            <a:xfrm rot="10800000">
              <a:off x="9833380" y="299241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9" name="Rectángulo 28"/>
            <p:cNvSpPr/>
            <p:nvPr userDrawn="1"/>
          </p:nvSpPr>
          <p:spPr>
            <a:xfrm rot="10800000">
              <a:off x="9167491" y="299241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/>
            <p:cNvSpPr/>
            <p:nvPr userDrawn="1"/>
          </p:nvSpPr>
          <p:spPr>
            <a:xfrm rot="10800000">
              <a:off x="8501602" y="299240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1" y="37085"/>
            <a:ext cx="1681331" cy="912534"/>
          </a:xfrm>
          <a:prstGeom prst="rect">
            <a:avLst/>
          </a:prstGeom>
        </p:spPr>
      </p:pic>
      <p:pic>
        <p:nvPicPr>
          <p:cNvPr id="32" name="Imagen 31" descr="MinAmbiente Todos por un nuevo paÃ­s">
            <a:extLst>
              <a:ext uri="{FF2B5EF4-FFF2-40B4-BE49-F238E27FC236}">
                <a16:creationId xmlns:a16="http://schemas.microsoft.com/office/drawing/2014/main" xmlns="" id="{14F08CE6-8A87-4032-B7D2-D2244D28F2CE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52307"/>
          <a:stretch/>
        </p:blipFill>
        <p:spPr bwMode="auto">
          <a:xfrm>
            <a:off x="10208885" y="126506"/>
            <a:ext cx="1175750" cy="33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MinAmbiente Todos por un nuevo paÃ­s">
            <a:extLst>
              <a:ext uri="{FF2B5EF4-FFF2-40B4-BE49-F238E27FC236}">
                <a16:creationId xmlns:a16="http://schemas.microsoft.com/office/drawing/2014/main" xmlns="" id="{6B30E719-3931-486E-B79B-E027E28FD2A6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6"/>
          <a:stretch/>
        </p:blipFill>
        <p:spPr bwMode="auto">
          <a:xfrm>
            <a:off x="10208884" y="487982"/>
            <a:ext cx="1438828" cy="3360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xmlns="" id="{1020D10A-5957-4C05-B396-EA2E52EA3EFE}"/>
              </a:ext>
            </a:extLst>
          </p:cNvPr>
          <p:cNvCxnSpPr>
            <a:cxnSpLocks/>
          </p:cNvCxnSpPr>
          <p:nvPr userDrawn="1"/>
        </p:nvCxnSpPr>
        <p:spPr>
          <a:xfrm>
            <a:off x="10106859" y="198205"/>
            <a:ext cx="1" cy="53775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9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4285" y="2062027"/>
            <a:ext cx="11103427" cy="4114936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Título 1"/>
          <p:cNvSpPr>
            <a:spLocks noGrp="1"/>
          </p:cNvSpPr>
          <p:nvPr>
            <p:ph type="ctrTitle" hasCustomPrompt="1"/>
          </p:nvPr>
        </p:nvSpPr>
        <p:spPr>
          <a:xfrm>
            <a:off x="544286" y="1187945"/>
            <a:ext cx="11103426" cy="72935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grpSp>
        <p:nvGrpSpPr>
          <p:cNvPr id="9" name="Grupo 8"/>
          <p:cNvGrpSpPr/>
          <p:nvPr userDrawn="1"/>
        </p:nvGrpSpPr>
        <p:grpSpPr>
          <a:xfrm>
            <a:off x="544286" y="937080"/>
            <a:ext cx="11103427" cy="106135"/>
            <a:chOff x="8501602" y="299240"/>
            <a:chExt cx="3352939" cy="683035"/>
          </a:xfrm>
        </p:grpSpPr>
        <p:sp>
          <p:nvSpPr>
            <p:cNvPr id="10" name="Rectángulo 9"/>
            <p:cNvSpPr/>
            <p:nvPr userDrawn="1"/>
          </p:nvSpPr>
          <p:spPr>
            <a:xfrm rot="10800000">
              <a:off x="11176905" y="299241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 userDrawn="1"/>
          </p:nvSpPr>
          <p:spPr>
            <a:xfrm rot="10800000">
              <a:off x="10511016" y="299241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 userDrawn="1"/>
          </p:nvSpPr>
          <p:spPr>
            <a:xfrm rot="10800000">
              <a:off x="9833380" y="299241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 userDrawn="1"/>
          </p:nvSpPr>
          <p:spPr>
            <a:xfrm rot="10800000">
              <a:off x="9167491" y="299241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ctángulo 13"/>
            <p:cNvSpPr/>
            <p:nvPr userDrawn="1"/>
          </p:nvSpPr>
          <p:spPr>
            <a:xfrm rot="10800000">
              <a:off x="8501602" y="299240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/>
          <p:cNvGrpSpPr/>
          <p:nvPr userDrawn="1"/>
        </p:nvGrpSpPr>
        <p:grpSpPr>
          <a:xfrm rot="10800000">
            <a:off x="544286" y="6504256"/>
            <a:ext cx="11103427" cy="106135"/>
            <a:chOff x="8501602" y="299240"/>
            <a:chExt cx="3352939" cy="683035"/>
          </a:xfrm>
        </p:grpSpPr>
        <p:sp>
          <p:nvSpPr>
            <p:cNvPr id="16" name="Rectángulo 15"/>
            <p:cNvSpPr/>
            <p:nvPr userDrawn="1"/>
          </p:nvSpPr>
          <p:spPr>
            <a:xfrm rot="10800000">
              <a:off x="11176905" y="299241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 userDrawn="1"/>
          </p:nvSpPr>
          <p:spPr>
            <a:xfrm rot="10800000">
              <a:off x="10511016" y="299241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 userDrawn="1"/>
          </p:nvSpPr>
          <p:spPr>
            <a:xfrm rot="10800000">
              <a:off x="9833380" y="299241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 userDrawn="1"/>
          </p:nvSpPr>
          <p:spPr>
            <a:xfrm rot="10800000">
              <a:off x="9167491" y="299241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ángulo 19"/>
            <p:cNvSpPr/>
            <p:nvPr userDrawn="1"/>
          </p:nvSpPr>
          <p:spPr>
            <a:xfrm rot="10800000">
              <a:off x="8501602" y="299240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6" name="Imagen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1" y="37085"/>
            <a:ext cx="1681331" cy="912534"/>
          </a:xfrm>
          <a:prstGeom prst="rect">
            <a:avLst/>
          </a:prstGeom>
        </p:spPr>
      </p:pic>
      <p:pic>
        <p:nvPicPr>
          <p:cNvPr id="27" name="Imagen 26" descr="MinAmbiente Todos por un nuevo paÃ­s">
            <a:extLst>
              <a:ext uri="{FF2B5EF4-FFF2-40B4-BE49-F238E27FC236}">
                <a16:creationId xmlns:a16="http://schemas.microsoft.com/office/drawing/2014/main" xmlns="" id="{60C319B8-5794-4CF9-A497-FEFCB1D96A0E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52307"/>
          <a:stretch/>
        </p:blipFill>
        <p:spPr bwMode="auto">
          <a:xfrm>
            <a:off x="10208885" y="126506"/>
            <a:ext cx="1175750" cy="33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MinAmbiente Todos por un nuevo paÃ­s">
            <a:extLst>
              <a:ext uri="{FF2B5EF4-FFF2-40B4-BE49-F238E27FC236}">
                <a16:creationId xmlns:a16="http://schemas.microsoft.com/office/drawing/2014/main" xmlns="" id="{64DE668F-A938-4D12-8797-AF4E710D6CEB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6"/>
          <a:stretch/>
        </p:blipFill>
        <p:spPr bwMode="auto">
          <a:xfrm>
            <a:off x="10208884" y="487982"/>
            <a:ext cx="1438828" cy="3360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xmlns="" id="{881C72FA-11C2-462D-8163-1FD60813F95F}"/>
              </a:ext>
            </a:extLst>
          </p:cNvPr>
          <p:cNvCxnSpPr>
            <a:cxnSpLocks/>
          </p:cNvCxnSpPr>
          <p:nvPr userDrawn="1"/>
        </p:nvCxnSpPr>
        <p:spPr>
          <a:xfrm>
            <a:off x="10106859" y="198205"/>
            <a:ext cx="1" cy="53775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08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 userDrawn="1"/>
        </p:nvGrpSpPr>
        <p:grpSpPr>
          <a:xfrm>
            <a:off x="544286" y="937080"/>
            <a:ext cx="11103427" cy="106135"/>
            <a:chOff x="8501602" y="299240"/>
            <a:chExt cx="3352939" cy="683035"/>
          </a:xfrm>
        </p:grpSpPr>
        <p:sp>
          <p:nvSpPr>
            <p:cNvPr id="9" name="Rectángulo 8"/>
            <p:cNvSpPr/>
            <p:nvPr userDrawn="1"/>
          </p:nvSpPr>
          <p:spPr>
            <a:xfrm rot="10800000">
              <a:off x="11176905" y="299241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 rot="10800000">
              <a:off x="10511016" y="299241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 userDrawn="1"/>
          </p:nvSpPr>
          <p:spPr>
            <a:xfrm rot="10800000">
              <a:off x="9833380" y="299241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 userDrawn="1"/>
          </p:nvSpPr>
          <p:spPr>
            <a:xfrm rot="10800000">
              <a:off x="9167491" y="299241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 12"/>
            <p:cNvSpPr/>
            <p:nvPr userDrawn="1"/>
          </p:nvSpPr>
          <p:spPr>
            <a:xfrm rot="10800000">
              <a:off x="8501602" y="299240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Grupo 13"/>
          <p:cNvGrpSpPr/>
          <p:nvPr userDrawn="1"/>
        </p:nvGrpSpPr>
        <p:grpSpPr>
          <a:xfrm rot="10800000">
            <a:off x="544286" y="6504256"/>
            <a:ext cx="11103427" cy="106135"/>
            <a:chOff x="8501602" y="299240"/>
            <a:chExt cx="3352939" cy="683035"/>
          </a:xfrm>
        </p:grpSpPr>
        <p:sp>
          <p:nvSpPr>
            <p:cNvPr id="15" name="Rectángulo 14"/>
            <p:cNvSpPr/>
            <p:nvPr userDrawn="1"/>
          </p:nvSpPr>
          <p:spPr>
            <a:xfrm rot="10800000">
              <a:off x="11176905" y="299241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/>
            <p:cNvSpPr/>
            <p:nvPr userDrawn="1"/>
          </p:nvSpPr>
          <p:spPr>
            <a:xfrm rot="10800000">
              <a:off x="10511016" y="299241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 userDrawn="1"/>
          </p:nvSpPr>
          <p:spPr>
            <a:xfrm rot="10800000">
              <a:off x="9833380" y="299241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 userDrawn="1"/>
          </p:nvSpPr>
          <p:spPr>
            <a:xfrm rot="10800000">
              <a:off x="9167491" y="299241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/>
            <p:cNvSpPr/>
            <p:nvPr userDrawn="1"/>
          </p:nvSpPr>
          <p:spPr>
            <a:xfrm rot="10800000">
              <a:off x="8501602" y="299240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1" y="37085"/>
            <a:ext cx="1681331" cy="912534"/>
          </a:xfrm>
          <a:prstGeom prst="rect">
            <a:avLst/>
          </a:prstGeom>
        </p:spPr>
      </p:pic>
      <p:pic>
        <p:nvPicPr>
          <p:cNvPr id="26" name="Imagen 25" descr="MinAmbiente Todos por un nuevo paÃ­s">
            <a:extLst>
              <a:ext uri="{FF2B5EF4-FFF2-40B4-BE49-F238E27FC236}">
                <a16:creationId xmlns:a16="http://schemas.microsoft.com/office/drawing/2014/main" xmlns="" id="{A5317818-466B-4A09-869A-32721996EAEE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52307"/>
          <a:stretch/>
        </p:blipFill>
        <p:spPr bwMode="auto">
          <a:xfrm>
            <a:off x="10208885" y="126506"/>
            <a:ext cx="1175750" cy="33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MinAmbiente Todos por un nuevo paÃ­s">
            <a:extLst>
              <a:ext uri="{FF2B5EF4-FFF2-40B4-BE49-F238E27FC236}">
                <a16:creationId xmlns:a16="http://schemas.microsoft.com/office/drawing/2014/main" xmlns="" id="{D476B827-B35D-4143-8E42-5F926AD4C061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6"/>
          <a:stretch/>
        </p:blipFill>
        <p:spPr bwMode="auto">
          <a:xfrm>
            <a:off x="10208884" y="487982"/>
            <a:ext cx="1438828" cy="3360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279863C3-7397-4A87-9E08-F485B9BD5A31}"/>
              </a:ext>
            </a:extLst>
          </p:cNvPr>
          <p:cNvCxnSpPr>
            <a:cxnSpLocks/>
          </p:cNvCxnSpPr>
          <p:nvPr userDrawn="1"/>
        </p:nvCxnSpPr>
        <p:spPr>
          <a:xfrm>
            <a:off x="10106859" y="198205"/>
            <a:ext cx="1" cy="53775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06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latin typeface="Century Gothic" panose="020B0502020202020204" pitchFamily="34" charset="0"/>
              </a:defRPr>
            </a:lvl1pPr>
          </a:lstStyle>
          <a:p>
            <a:r>
              <a:rPr lang="es-ES" dirty="0"/>
              <a:t>Título</a:t>
            </a:r>
          </a:p>
        </p:txBody>
      </p:sp>
      <p:sp>
        <p:nvSpPr>
          <p:cNvPr id="6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440861" y="5946370"/>
            <a:ext cx="3340667" cy="686034"/>
            <a:chOff x="409066" y="5820858"/>
            <a:chExt cx="3340667" cy="686034"/>
          </a:xfrm>
        </p:grpSpPr>
        <p:sp>
          <p:nvSpPr>
            <p:cNvPr id="8" name="Rectángulo 7"/>
            <p:cNvSpPr/>
            <p:nvPr userDrawn="1"/>
          </p:nvSpPr>
          <p:spPr>
            <a:xfrm>
              <a:off x="409066" y="5823858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Rectángulo 8"/>
            <p:cNvSpPr/>
            <p:nvPr userDrawn="1"/>
          </p:nvSpPr>
          <p:spPr>
            <a:xfrm>
              <a:off x="1074955" y="5823858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/>
            <p:cNvSpPr/>
            <p:nvPr userDrawn="1"/>
          </p:nvSpPr>
          <p:spPr>
            <a:xfrm>
              <a:off x="1752591" y="5823858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Rectángulo 10"/>
            <p:cNvSpPr/>
            <p:nvPr userDrawn="1"/>
          </p:nvSpPr>
          <p:spPr>
            <a:xfrm>
              <a:off x="2412344" y="5820858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/>
            <p:cNvSpPr/>
            <p:nvPr userDrawn="1"/>
          </p:nvSpPr>
          <p:spPr>
            <a:xfrm>
              <a:off x="3072097" y="5820858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3" name="Grupo 12"/>
          <p:cNvGrpSpPr/>
          <p:nvPr userDrawn="1"/>
        </p:nvGrpSpPr>
        <p:grpSpPr>
          <a:xfrm>
            <a:off x="8501602" y="184943"/>
            <a:ext cx="3352939" cy="683035"/>
            <a:chOff x="8501602" y="299240"/>
            <a:chExt cx="3352939" cy="683035"/>
          </a:xfrm>
        </p:grpSpPr>
        <p:sp>
          <p:nvSpPr>
            <p:cNvPr id="14" name="Rectángulo 13"/>
            <p:cNvSpPr/>
            <p:nvPr userDrawn="1"/>
          </p:nvSpPr>
          <p:spPr>
            <a:xfrm rot="10800000">
              <a:off x="11176905" y="299241"/>
              <a:ext cx="677636" cy="68303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/>
            <p:cNvSpPr/>
            <p:nvPr userDrawn="1"/>
          </p:nvSpPr>
          <p:spPr>
            <a:xfrm rot="10800000">
              <a:off x="10511016" y="299241"/>
              <a:ext cx="677636" cy="68303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/>
            <p:cNvSpPr/>
            <p:nvPr userDrawn="1"/>
          </p:nvSpPr>
          <p:spPr>
            <a:xfrm rot="10800000">
              <a:off x="9833380" y="299241"/>
              <a:ext cx="677636" cy="68303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Rectángulo 16"/>
            <p:cNvSpPr/>
            <p:nvPr userDrawn="1"/>
          </p:nvSpPr>
          <p:spPr>
            <a:xfrm rot="10800000">
              <a:off x="9167491" y="299241"/>
              <a:ext cx="677636" cy="6830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/>
            <p:cNvSpPr/>
            <p:nvPr userDrawn="1"/>
          </p:nvSpPr>
          <p:spPr>
            <a:xfrm rot="10800000">
              <a:off x="8501602" y="299240"/>
              <a:ext cx="677636" cy="68303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1" y="37085"/>
            <a:ext cx="1681331" cy="912534"/>
          </a:xfrm>
          <a:prstGeom prst="rect">
            <a:avLst/>
          </a:prstGeom>
        </p:spPr>
      </p:pic>
      <p:pic>
        <p:nvPicPr>
          <p:cNvPr id="23" name="Imagen 22" descr="MinAmbiente Todos por un nuevo paÃ­s">
            <a:extLst>
              <a:ext uri="{FF2B5EF4-FFF2-40B4-BE49-F238E27FC236}">
                <a16:creationId xmlns:a16="http://schemas.microsoft.com/office/drawing/2014/main" xmlns="" id="{57DC88CC-5F91-490C-AF96-1B2E168627AB}"/>
              </a:ext>
            </a:extLst>
          </p:cNvPr>
          <p:cNvPicPr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4" r="52307"/>
          <a:stretch/>
        </p:blipFill>
        <p:spPr bwMode="auto">
          <a:xfrm>
            <a:off x="10240968" y="5735637"/>
            <a:ext cx="1333042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 descr="MinAmbiente Todos por un nuevo paÃ­s">
            <a:extLst>
              <a:ext uri="{FF2B5EF4-FFF2-40B4-BE49-F238E27FC236}">
                <a16:creationId xmlns:a16="http://schemas.microsoft.com/office/drawing/2014/main" xmlns="" id="{A579A387-0454-440A-BDC1-BEC8DC421D86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76"/>
          <a:stretch/>
        </p:blipFill>
        <p:spPr bwMode="auto">
          <a:xfrm>
            <a:off x="10240968" y="6221792"/>
            <a:ext cx="1631314" cy="381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BDCDBB14-3F6C-4BA0-971F-7EB8288CEA7D}"/>
              </a:ext>
            </a:extLst>
          </p:cNvPr>
          <p:cNvCxnSpPr/>
          <p:nvPr userDrawn="1"/>
        </p:nvCxnSpPr>
        <p:spPr>
          <a:xfrm>
            <a:off x="10122900" y="5735637"/>
            <a:ext cx="0" cy="86715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27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BABFFA-1F4A-40DD-9953-8DF4CA03B3F2}" type="datetimeFigureOut">
              <a:rPr lang="es-CO" smtClean="0"/>
              <a:t>16/05/2019</a:t>
            </a:fld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35814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F939F-E00E-4A1F-8726-39AF8D12921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129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530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4" r:id="rId4"/>
    <p:sldLayoutId id="2147483655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compensaciones@anla.gov.co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05352" y="1059843"/>
            <a:ext cx="9144000" cy="2387600"/>
          </a:xfrm>
        </p:spPr>
        <p:txBody>
          <a:bodyPr/>
          <a:lstStyle/>
          <a:p>
            <a:pPr algn="r"/>
            <a:r>
              <a:rPr lang="es-ES" b="1" dirty="0">
                <a:latin typeface="Arial Narrow" panose="020B0606020202030204" pitchFamily="34" charset="0"/>
              </a:rPr>
              <a:t>COMPENSACIONES AMBIENTALES</a:t>
            </a:r>
            <a:br>
              <a:rPr lang="es-ES" b="1" dirty="0">
                <a:latin typeface="Arial Narrow" panose="020B0606020202030204" pitchFamily="34" charset="0"/>
              </a:rPr>
            </a:b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414472"/>
            <a:ext cx="9144000" cy="1655762"/>
          </a:xfrm>
        </p:spPr>
        <p:txBody>
          <a:bodyPr/>
          <a:lstStyle/>
          <a:p>
            <a:pPr algn="r"/>
            <a:r>
              <a:rPr lang="es-ES" dirty="0"/>
              <a:t>Resolución 256 de 2018</a:t>
            </a:r>
            <a:endParaRPr lang="es-CO" dirty="0"/>
          </a:p>
        </p:txBody>
      </p:sp>
      <p:sp>
        <p:nvSpPr>
          <p:cNvPr id="4" name="2 CuadroTexto"/>
          <p:cNvSpPr txBox="1"/>
          <p:nvPr/>
        </p:nvSpPr>
        <p:spPr>
          <a:xfrm>
            <a:off x="234460" y="5562600"/>
            <a:ext cx="728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1581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AUTORIDAD NACIONAL DE LICENCIAS AMBIENTALES</a:t>
            </a:r>
          </a:p>
        </p:txBody>
      </p:sp>
    </p:spTree>
    <p:extLst>
      <p:ext uri="{BB962C8B-B14F-4D97-AF65-F5344CB8AC3E}">
        <p14:creationId xmlns:p14="http://schemas.microsoft.com/office/powerpoint/2010/main" val="377712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IMG_9499.jpg"/>
          <p:cNvPicPr>
            <a:picLocks noChangeAspect="1"/>
          </p:cNvPicPr>
          <p:nvPr/>
        </p:nvPicPr>
        <p:blipFill>
          <a:blip r:embed="rId3" cstate="screen">
            <a:alphaModFix am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" y="0"/>
            <a:ext cx="12191987" cy="6858000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988320" y="1428953"/>
            <a:ext cx="1743739" cy="1531088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sp>
        <p:nvSpPr>
          <p:cNvPr id="9" name="Elipse 8"/>
          <p:cNvSpPr/>
          <p:nvPr/>
        </p:nvSpPr>
        <p:spPr>
          <a:xfrm>
            <a:off x="988320" y="3277737"/>
            <a:ext cx="1743739" cy="1531088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sp>
        <p:nvSpPr>
          <p:cNvPr id="11" name="Elipse 10"/>
          <p:cNvSpPr/>
          <p:nvPr/>
        </p:nvSpPr>
        <p:spPr>
          <a:xfrm>
            <a:off x="988320" y="5000207"/>
            <a:ext cx="1743739" cy="1531088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895099" y="344515"/>
            <a:ext cx="5458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chemeClr val="bg1"/>
                </a:solidFill>
              </a:rPr>
              <a:t>CICLO DE LA COMPENSACIÓN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071701" y="2817387"/>
            <a:ext cx="854651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CO" sz="5333" dirty="0"/>
              <a:t>¿Cuánto compensar?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153212" y="5304847"/>
            <a:ext cx="854651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CO" sz="5333" dirty="0"/>
              <a:t>¿Cómo compensar?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062179" y="4033393"/>
            <a:ext cx="887464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s-CO" sz="5333" dirty="0"/>
              <a:t>¿Dónde compensar?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043809" y="1626503"/>
            <a:ext cx="854651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333" b="1" dirty="0">
                <a:solidFill>
                  <a:schemeClr val="bg1"/>
                </a:solidFill>
              </a:rPr>
              <a:t>¿qué Compensar?</a:t>
            </a:r>
          </a:p>
        </p:txBody>
      </p:sp>
    </p:spTree>
    <p:extLst>
      <p:ext uri="{BB962C8B-B14F-4D97-AF65-F5344CB8AC3E}">
        <p14:creationId xmlns:p14="http://schemas.microsoft.com/office/powerpoint/2010/main" val="123154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56454" y="145209"/>
            <a:ext cx="4308451" cy="72935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¿QUÉ COMPENSAR?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3885" y="1768113"/>
            <a:ext cx="4308451" cy="4114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i="1" dirty="0"/>
              <a:t>“</a:t>
            </a:r>
            <a:r>
              <a:rPr lang="es-CO" i="1" dirty="0"/>
              <a:t>En el área que se impacte, es necesario caracterizar los atributos en términos de la estructura del ecosistema, función y la composición de especies, además la integridad ecológica, el contexto paisajístico y el de los servicios ecosistémicos, de tal forma que permita determinar su estado de conservación.</a:t>
            </a:r>
            <a:r>
              <a:rPr lang="es-ES" i="1" dirty="0"/>
              <a:t>”</a:t>
            </a:r>
          </a:p>
        </p:txBody>
      </p:sp>
      <p:pic>
        <p:nvPicPr>
          <p:cNvPr id="7" name="Imagen 6" descr="RB.jpg">
            <a:extLst>
              <a:ext uri="{FF2B5EF4-FFF2-40B4-BE49-F238E27FC236}">
                <a16:creationId xmlns:a16="http://schemas.microsoft.com/office/drawing/2014/main" xmlns="" id="{D3141DCA-8836-4D73-8DF6-DD7748E501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666" y="1463522"/>
            <a:ext cx="4308451" cy="48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2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2476" y="129167"/>
            <a:ext cx="6008914" cy="729353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¿CUÁNTO COMPENSAR?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r>
              <a:rPr lang="it-IT" sz="1600" b="1" dirty="0"/>
              <a:t>Acvs = Ai x (Σ Fc/2)</a:t>
            </a:r>
          </a:p>
          <a:p>
            <a:pPr marL="0" indent="0" algn="ctr">
              <a:buNone/>
            </a:pPr>
            <a:endParaRPr lang="es-CO" sz="1600" dirty="0"/>
          </a:p>
          <a:p>
            <a:pPr marL="0" indent="0">
              <a:buNone/>
            </a:pPr>
            <a:r>
              <a:rPr lang="es-CO" dirty="0"/>
              <a:t>En los casos de ecosistemas transformados, si como parte del análisis y la aplicación de la jerarquía de la mitigación, se identifican impactos bióticos que tengan que ser compensados, la autoridad ambiental competente establecerá una compensación 1:1 cuantificada en hectáreas. Estás áreas serán añadidas a la acción de compensación por pérdida de biodiversidad seleccionada para el proyecto, obra o actividad sujeto al proceso de licenciamiento ambiental.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5C2EAEA-D9EB-4703-B15F-6487A3288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329" y="1853130"/>
            <a:ext cx="60960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8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2476" y="129167"/>
            <a:ext cx="6008914" cy="729353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¿CUÁNTO COMPENSAR?</a:t>
            </a:r>
            <a:b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Aprovechamiento Forestal Único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  <a:p>
            <a:pPr marL="0" indent="0" algn="ctr">
              <a:buNone/>
            </a:pPr>
            <a:endParaRPr lang="es-CO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2A7BDC0-1C4E-49EC-9860-EDD3A5898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7" y="1021732"/>
            <a:ext cx="5704303" cy="32764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B11C82C-423C-48E1-9254-D301E7466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743" y="1060222"/>
            <a:ext cx="5017687" cy="2003610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7F4F5DD1-48EF-4399-967E-28A496FFC2E8}"/>
              </a:ext>
            </a:extLst>
          </p:cNvPr>
          <p:cNvCxnSpPr>
            <a:cxnSpLocks/>
          </p:cNvCxnSpPr>
          <p:nvPr/>
        </p:nvCxnSpPr>
        <p:spPr>
          <a:xfrm flipV="1">
            <a:off x="2446422" y="2853995"/>
            <a:ext cx="4374321" cy="3295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C4C2EFA6-DA99-4D92-AD54-1D49536E3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905" y="3342018"/>
            <a:ext cx="7272195" cy="592497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xmlns="" id="{B7078855-631C-4839-8696-78D577DB62AE}"/>
              </a:ext>
            </a:extLst>
          </p:cNvPr>
          <p:cNvCxnSpPr>
            <a:cxnSpLocks/>
          </p:cNvCxnSpPr>
          <p:nvPr/>
        </p:nvCxnSpPr>
        <p:spPr>
          <a:xfrm flipV="1">
            <a:off x="4633582" y="3642694"/>
            <a:ext cx="531976" cy="33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CF117489-3880-4FE3-B1F6-D0840F051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901" y="5193970"/>
            <a:ext cx="790575" cy="3143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DD405209-EFED-4331-BB8F-4FFF09BCE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3924" y="4179638"/>
            <a:ext cx="1364147" cy="2317583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xmlns="" id="{11FCDC55-AB76-444D-B572-F36B23A05ACE}"/>
              </a:ext>
            </a:extLst>
          </p:cNvPr>
          <p:cNvCxnSpPr>
            <a:cxnSpLocks/>
          </p:cNvCxnSpPr>
          <p:nvPr/>
        </p:nvCxnSpPr>
        <p:spPr>
          <a:xfrm>
            <a:off x="2751221" y="4119495"/>
            <a:ext cx="2165684" cy="8054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719736" y="984643"/>
            <a:ext cx="6499448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endParaRPr lang="es-CO" sz="3200" b="1" dirty="0">
              <a:latin typeface="Arial Narrow" panose="020B0606020202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2926" y="360947"/>
            <a:ext cx="11391529" cy="49046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dirty="0"/>
              <a:t>ANEXO - LISTADO NACIONAL DE FACTORES DE COMPENSACIÓN</a:t>
            </a:r>
            <a:endParaRPr lang="es-C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04" y="1163594"/>
            <a:ext cx="4184971" cy="462718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0E43486-7890-4202-8B02-EBBD8EC1D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197" y="1163594"/>
            <a:ext cx="6413258" cy="434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6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542023" y="1443290"/>
          <a:ext cx="10198166" cy="309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2084998" y="0"/>
            <a:ext cx="7309841" cy="83419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¿DÓNDE REALIZAR LA COMPENSACIÓN?</a:t>
            </a:r>
            <a:endParaRPr lang="es-CO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04E6D50-B6F6-47B5-9EFE-D10C95A9C4FD}"/>
              </a:ext>
            </a:extLst>
          </p:cNvPr>
          <p:cNvSpPr/>
          <p:nvPr/>
        </p:nvSpPr>
        <p:spPr>
          <a:xfrm>
            <a:off x="666601" y="4616249"/>
            <a:ext cx="109487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i="1" dirty="0"/>
              <a:t>“En el caso de proyectos lineales que afecten varios tipos de ecosistemas, el área total a compensar podrá</a:t>
            </a:r>
          </a:p>
          <a:p>
            <a:r>
              <a:rPr lang="es-CO" i="1" dirty="0"/>
              <a:t>ejecutarse en él, o en los ecosistemas con mayor área impactada por el proyecto, o los ecosistemas que</a:t>
            </a:r>
          </a:p>
          <a:p>
            <a:r>
              <a:rPr lang="es-CO" i="1" dirty="0"/>
              <a:t>arrojen mayor factor de compensación o en los ecosistemas en el que se genere una mayor adicionalidad con</a:t>
            </a:r>
          </a:p>
          <a:p>
            <a:r>
              <a:rPr lang="es-CO" i="1" dirty="0"/>
              <a:t>la implementación de la compensación. Dentro del plan de compensaciones se deberá presentar la debida</a:t>
            </a:r>
          </a:p>
          <a:p>
            <a:r>
              <a:rPr lang="es-CO" i="1" dirty="0"/>
              <a:t>justificación sobre la selección del área, la cual será evaluada por la autoridad ambiental competente.”</a:t>
            </a:r>
          </a:p>
        </p:txBody>
      </p:sp>
    </p:spTree>
    <p:extLst>
      <p:ext uri="{BB962C8B-B14F-4D97-AF65-F5344CB8AC3E}">
        <p14:creationId xmlns:p14="http://schemas.microsoft.com/office/powerpoint/2010/main" val="325044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5131D2F-C838-4767-AB16-A28F4AC0F896}"/>
              </a:ext>
            </a:extLst>
          </p:cNvPr>
          <p:cNvSpPr txBox="1"/>
          <p:nvPr/>
        </p:nvSpPr>
        <p:spPr>
          <a:xfrm>
            <a:off x="3089276" y="474857"/>
            <a:ext cx="5458047" cy="4801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CO" dirty="0"/>
              <a:t>¿COMO COMPENSAR?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25DA86ED-D2A6-4D8F-B03C-32D3DAECA894}"/>
              </a:ext>
            </a:extLst>
          </p:cNvPr>
          <p:cNvGrpSpPr/>
          <p:nvPr/>
        </p:nvGrpSpPr>
        <p:grpSpPr>
          <a:xfrm>
            <a:off x="1928035" y="1578945"/>
            <a:ext cx="8322870" cy="3869183"/>
            <a:chOff x="1928035" y="1578945"/>
            <a:chExt cx="10448260" cy="5154785"/>
          </a:xfrm>
        </p:grpSpPr>
        <p:sp>
          <p:nvSpPr>
            <p:cNvPr id="6" name="Elipse 5">
              <a:extLst>
                <a:ext uri="{FF2B5EF4-FFF2-40B4-BE49-F238E27FC236}">
                  <a16:creationId xmlns:a16="http://schemas.microsoft.com/office/drawing/2014/main" xmlns="" id="{4C7F41C9-381C-4C75-A4DD-CA7CD8616DF3}"/>
                </a:ext>
              </a:extLst>
            </p:cNvPr>
            <p:cNvSpPr/>
            <p:nvPr/>
          </p:nvSpPr>
          <p:spPr>
            <a:xfrm>
              <a:off x="1928037" y="1578945"/>
              <a:ext cx="1243500" cy="1102887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 dirty="0"/>
            </a:p>
          </p:txBody>
        </p:sp>
        <p:sp>
          <p:nvSpPr>
            <p:cNvPr id="7" name="Elipse 6">
              <a:extLst>
                <a:ext uri="{FF2B5EF4-FFF2-40B4-BE49-F238E27FC236}">
                  <a16:creationId xmlns:a16="http://schemas.microsoft.com/office/drawing/2014/main" xmlns="" id="{1C706B84-429A-482D-B021-C0B00926D94E}"/>
                </a:ext>
              </a:extLst>
            </p:cNvPr>
            <p:cNvSpPr/>
            <p:nvPr/>
          </p:nvSpPr>
          <p:spPr>
            <a:xfrm>
              <a:off x="1928037" y="3041580"/>
              <a:ext cx="1243500" cy="1231107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xmlns="" id="{AC5F8BF3-645B-458A-8A36-6A21964ED6AB}"/>
                </a:ext>
              </a:extLst>
            </p:cNvPr>
            <p:cNvSpPr/>
            <p:nvPr/>
          </p:nvSpPr>
          <p:spPr>
            <a:xfrm>
              <a:off x="1937174" y="4508845"/>
              <a:ext cx="1243500" cy="1054172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737847CA-D9B3-443F-A788-8A54BD5F246E}"/>
                </a:ext>
              </a:extLst>
            </p:cNvPr>
            <p:cNvSpPr txBox="1"/>
            <p:nvPr/>
          </p:nvSpPr>
          <p:spPr>
            <a:xfrm>
              <a:off x="3501654" y="1718472"/>
              <a:ext cx="8546516" cy="77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b="1" dirty="0"/>
                <a:t>Acciones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xmlns="" id="{2D93415C-8C5E-4774-B501-427B5240E0D2}"/>
                </a:ext>
              </a:extLst>
            </p:cNvPr>
            <p:cNvSpPr txBox="1"/>
            <p:nvPr/>
          </p:nvSpPr>
          <p:spPr>
            <a:xfrm>
              <a:off x="3501653" y="4703992"/>
              <a:ext cx="8546515" cy="77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b="1" dirty="0"/>
                <a:t>Mecanismo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5F89C167-387D-4FFA-93EF-D51AC735B56E}"/>
                </a:ext>
              </a:extLst>
            </p:cNvPr>
            <p:cNvSpPr txBox="1"/>
            <p:nvPr/>
          </p:nvSpPr>
          <p:spPr>
            <a:xfrm>
              <a:off x="3501654" y="3211232"/>
              <a:ext cx="8874641" cy="77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b="1" dirty="0"/>
                <a:t>Modos</a:t>
              </a: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xmlns="" id="{AF3EDB38-1CF1-43BD-9039-233BC8D0C754}"/>
                </a:ext>
              </a:extLst>
            </p:cNvPr>
            <p:cNvSpPr/>
            <p:nvPr/>
          </p:nvSpPr>
          <p:spPr>
            <a:xfrm>
              <a:off x="1928035" y="5679558"/>
              <a:ext cx="1243500" cy="1054172"/>
            </a:xfrm>
            <a:prstGeom prst="ellipse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C09DD92A-1924-4771-A4BF-3EF9EB342159}"/>
                </a:ext>
              </a:extLst>
            </p:cNvPr>
            <p:cNvSpPr txBox="1"/>
            <p:nvPr/>
          </p:nvSpPr>
          <p:spPr>
            <a:xfrm>
              <a:off x="3501652" y="5817105"/>
              <a:ext cx="8546515" cy="779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3200" b="1" dirty="0"/>
                <a:t>Formas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573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D20BDC15-F943-4CA9-B3CB-36BABF006505}"/>
              </a:ext>
            </a:extLst>
          </p:cNvPr>
          <p:cNvSpPr txBox="1"/>
          <p:nvPr/>
        </p:nvSpPr>
        <p:spPr>
          <a:xfrm>
            <a:off x="3450979" y="266550"/>
            <a:ext cx="636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¿COMO </a:t>
            </a:r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COMPENSAR</a:t>
            </a:r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0B07BF81-ABFF-49C4-8BA2-E5C69830B9CF}"/>
              </a:ext>
            </a:extLst>
          </p:cNvPr>
          <p:cNvGrpSpPr/>
          <p:nvPr/>
        </p:nvGrpSpPr>
        <p:grpSpPr>
          <a:xfrm>
            <a:off x="7253659" y="1113295"/>
            <a:ext cx="4537288" cy="3804559"/>
            <a:chOff x="6339259" y="1397284"/>
            <a:chExt cx="5060828" cy="5396262"/>
          </a:xfrm>
        </p:grpSpPr>
        <p:sp>
          <p:nvSpPr>
            <p:cNvPr id="6" name="Rectángulo redondeado 36">
              <a:extLst>
                <a:ext uri="{FF2B5EF4-FFF2-40B4-BE49-F238E27FC236}">
                  <a16:creationId xmlns:a16="http://schemas.microsoft.com/office/drawing/2014/main" xmlns="" id="{572E03C6-CE82-4C12-8817-7D3A6AA09B7B}"/>
                </a:ext>
              </a:extLst>
            </p:cNvPr>
            <p:cNvSpPr/>
            <p:nvPr/>
          </p:nvSpPr>
          <p:spPr>
            <a:xfrm>
              <a:off x="6339259" y="2038846"/>
              <a:ext cx="4947684" cy="47547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189" indent="-457189">
                <a:buFont typeface="+mj-lt"/>
                <a:buAutoNum type="arabicPeriod"/>
              </a:pPr>
              <a:r>
                <a:rPr lang="es-CO" sz="2400" b="1" dirty="0"/>
                <a:t>Acuerdos de conservación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s-CO" sz="2400" b="1" dirty="0"/>
                <a:t>Servidumbres ecológicas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s-CO" sz="2400" b="1" dirty="0"/>
                <a:t>Pagos por servicios ambientales-PSA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s-CO" sz="2400" b="1" dirty="0"/>
                <a:t>Arrendamiento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s-CO" sz="2400" b="1" dirty="0"/>
                <a:t>Usufructo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s-CO" sz="2400" b="1" dirty="0"/>
                <a:t>Adquisición de predios</a:t>
              </a:r>
            </a:p>
            <a:p>
              <a:pPr marL="457189" indent="-457189">
                <a:buFont typeface="+mj-lt"/>
                <a:buAutoNum type="arabicPeriod"/>
              </a:pPr>
              <a:r>
                <a:rPr lang="es-CO" sz="2400" b="1" dirty="0">
                  <a:solidFill>
                    <a:srgbClr val="000000"/>
                  </a:solidFill>
                  <a:sym typeface="Calibri"/>
                </a:rPr>
                <a:t>Otros</a:t>
              </a:r>
              <a:endParaRPr lang="es-CO" sz="2400" dirty="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7" name="Redondear rectángulo de esquina diagonal 35">
              <a:extLst>
                <a:ext uri="{FF2B5EF4-FFF2-40B4-BE49-F238E27FC236}">
                  <a16:creationId xmlns:a16="http://schemas.microsoft.com/office/drawing/2014/main" xmlns="" id="{2BA8CCB0-1E0C-4B31-BC8A-BCD7C05F3440}"/>
                </a:ext>
              </a:extLst>
            </p:cNvPr>
            <p:cNvSpPr/>
            <p:nvPr/>
          </p:nvSpPr>
          <p:spPr>
            <a:xfrm>
              <a:off x="6990388" y="1397284"/>
              <a:ext cx="4409699" cy="799075"/>
            </a:xfrm>
            <a:prstGeom prst="round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Modos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xmlns="" id="{26392B15-3638-4152-9F95-A0B61F2B9394}"/>
              </a:ext>
            </a:extLst>
          </p:cNvPr>
          <p:cNvGrpSpPr/>
          <p:nvPr/>
        </p:nvGrpSpPr>
        <p:grpSpPr>
          <a:xfrm>
            <a:off x="1081804" y="1051380"/>
            <a:ext cx="4986861" cy="3928390"/>
            <a:chOff x="363181" y="1464437"/>
            <a:chExt cx="5698312" cy="5322677"/>
          </a:xfrm>
        </p:grpSpPr>
        <p:sp>
          <p:nvSpPr>
            <p:cNvPr id="9" name="Rectángulo redondeado 10">
              <a:extLst>
                <a:ext uri="{FF2B5EF4-FFF2-40B4-BE49-F238E27FC236}">
                  <a16:creationId xmlns:a16="http://schemas.microsoft.com/office/drawing/2014/main" xmlns="" id="{E46FD16C-2E3C-427C-898A-19DC2D914B67}"/>
                </a:ext>
              </a:extLst>
            </p:cNvPr>
            <p:cNvSpPr/>
            <p:nvPr/>
          </p:nvSpPr>
          <p:spPr>
            <a:xfrm>
              <a:off x="453656" y="2032414"/>
              <a:ext cx="5330456" cy="47547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atinLnBrk="1" hangingPunct="0"/>
              <a:endParaRPr lang="es-CO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dondear rectángulo de esquina diagonal 9">
              <a:extLst>
                <a:ext uri="{FF2B5EF4-FFF2-40B4-BE49-F238E27FC236}">
                  <a16:creationId xmlns:a16="http://schemas.microsoft.com/office/drawing/2014/main" xmlns="" id="{FAFA4D21-1C43-4334-9F4C-FB6B57BCF7AC}"/>
                </a:ext>
              </a:extLst>
            </p:cNvPr>
            <p:cNvSpPr/>
            <p:nvPr/>
          </p:nvSpPr>
          <p:spPr>
            <a:xfrm>
              <a:off x="1186276" y="1464437"/>
              <a:ext cx="4442747" cy="745815"/>
            </a:xfrm>
            <a:prstGeom prst="round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200" b="1" dirty="0">
                  <a:solidFill>
                    <a:schemeClr val="tx1"/>
                  </a:solidFill>
                </a:rPr>
                <a:t>Acciones</a:t>
              </a:r>
            </a:p>
          </p:txBody>
        </p:sp>
        <p:graphicFrame>
          <p:nvGraphicFramePr>
            <p:cNvPr id="11" name="Diagrama 10">
              <a:extLst>
                <a:ext uri="{FF2B5EF4-FFF2-40B4-BE49-F238E27FC236}">
                  <a16:creationId xmlns:a16="http://schemas.microsoft.com/office/drawing/2014/main" xmlns="" id="{1132A818-0E49-4AD3-9C20-FAA0FDA8B308}"/>
                </a:ext>
              </a:extLst>
            </p:cNvPr>
            <p:cNvGraphicFramePr/>
            <p:nvPr>
              <p:extLst/>
            </p:nvPr>
          </p:nvGraphicFramePr>
          <p:xfrm>
            <a:off x="363181" y="2507984"/>
            <a:ext cx="5698312" cy="39813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0F9544E1-1A7F-4B53-A060-702FC7C5AC6C}"/>
              </a:ext>
            </a:extLst>
          </p:cNvPr>
          <p:cNvSpPr/>
          <p:nvPr/>
        </p:nvSpPr>
        <p:spPr>
          <a:xfrm>
            <a:off x="752620" y="5041685"/>
            <a:ext cx="11071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i="1" dirty="0"/>
              <a:t>Su implementación debe mantenerse, por un periodo equivalente hasta que se demuestre el cumplimiento de los objetivos propuestos, en términos de resultado, en el plan de compensación y conforme a la línea base del área impactada, lo cual se determina con base en indicadores y en los resultados del seguimiento y monitoreo ambiental.</a:t>
            </a:r>
          </a:p>
        </p:txBody>
      </p:sp>
    </p:spTree>
    <p:extLst>
      <p:ext uri="{BB962C8B-B14F-4D97-AF65-F5344CB8AC3E}">
        <p14:creationId xmlns:p14="http://schemas.microsoft.com/office/powerpoint/2010/main" val="199610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13035A8-1FF4-4FC5-94DF-D623004FFE0C}"/>
              </a:ext>
            </a:extLst>
          </p:cNvPr>
          <p:cNvSpPr txBox="1"/>
          <p:nvPr/>
        </p:nvSpPr>
        <p:spPr>
          <a:xfrm>
            <a:off x="2683382" y="309800"/>
            <a:ext cx="6363209" cy="48013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CO" dirty="0"/>
              <a:t>¿COMO COMPENSAR?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52211DC4-35BA-4973-BB5E-438E93CC1827}"/>
              </a:ext>
            </a:extLst>
          </p:cNvPr>
          <p:cNvGrpSpPr/>
          <p:nvPr/>
        </p:nvGrpSpPr>
        <p:grpSpPr>
          <a:xfrm>
            <a:off x="453656" y="1397284"/>
            <a:ext cx="10729456" cy="4509740"/>
            <a:chOff x="453656" y="1397284"/>
            <a:chExt cx="11208600" cy="5396262"/>
          </a:xfrm>
        </p:grpSpPr>
        <p:sp>
          <p:nvSpPr>
            <p:cNvPr id="6" name="Rectángulo redondeado 10">
              <a:extLst>
                <a:ext uri="{FF2B5EF4-FFF2-40B4-BE49-F238E27FC236}">
                  <a16:creationId xmlns:a16="http://schemas.microsoft.com/office/drawing/2014/main" xmlns="" id="{182C3F95-861E-4FF3-818F-A005951E6A8B}"/>
                </a:ext>
              </a:extLst>
            </p:cNvPr>
            <p:cNvSpPr/>
            <p:nvPr/>
          </p:nvSpPr>
          <p:spPr>
            <a:xfrm>
              <a:off x="453656" y="2032414"/>
              <a:ext cx="5330456" cy="47547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es-ES" sz="2400" b="1" dirty="0"/>
                <a:t>Compensaciones directas.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es-CO" sz="2400" b="1" dirty="0"/>
                <a:t>Compensaciones a través de operadores.</a:t>
              </a:r>
            </a:p>
            <a:p>
              <a:pPr marL="990575" lvl="1" indent="-380990">
                <a:buFont typeface="Arial" panose="020B0604020202020204" pitchFamily="34" charset="0"/>
                <a:buChar char="•"/>
              </a:pPr>
              <a:r>
                <a:rPr lang="es-CO" sz="2400" b="1" dirty="0"/>
                <a:t>Encargo Fiduciario</a:t>
              </a:r>
            </a:p>
            <a:p>
              <a:pPr marL="990575" lvl="1" indent="-380990">
                <a:buFont typeface="Arial" panose="020B0604020202020204" pitchFamily="34" charset="0"/>
                <a:buChar char="•"/>
              </a:pPr>
              <a:r>
                <a:rPr lang="es-CO" sz="2400" b="1" dirty="0"/>
                <a:t>Fondos Ambientales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es-CO" sz="2400" b="1" dirty="0">
                  <a:solidFill>
                    <a:schemeClr val="tx1"/>
                  </a:solidFill>
                </a:rPr>
                <a:t>Bancos de hábitat</a:t>
              </a:r>
            </a:p>
            <a:p>
              <a:pPr marL="380990" indent="-380990">
                <a:buFont typeface="Arial" panose="020B0604020202020204" pitchFamily="34" charset="0"/>
                <a:buChar char="•"/>
              </a:pPr>
              <a:r>
                <a:rPr lang="es-CO" sz="2400" b="1" dirty="0">
                  <a:solidFill>
                    <a:schemeClr val="tx1"/>
                  </a:solidFill>
                </a:rPr>
                <a:t>Bosques de paz</a:t>
              </a:r>
              <a:endParaRPr lang="es-CO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ángulo redondeado 36">
              <a:extLst>
                <a:ext uri="{FF2B5EF4-FFF2-40B4-BE49-F238E27FC236}">
                  <a16:creationId xmlns:a16="http://schemas.microsoft.com/office/drawing/2014/main" xmlns="" id="{989BA587-3F15-4C8C-9967-11FF56909182}"/>
                </a:ext>
              </a:extLst>
            </p:cNvPr>
            <p:cNvSpPr/>
            <p:nvPr/>
          </p:nvSpPr>
          <p:spPr>
            <a:xfrm>
              <a:off x="6339259" y="2038846"/>
              <a:ext cx="4947684" cy="47547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/>
              <a:endParaRPr lang="es-CO" sz="2400" dirty="0">
                <a:solidFill>
                  <a:srgbClr val="000000"/>
                </a:solidFill>
                <a:sym typeface="Calibri"/>
              </a:endParaRPr>
            </a:p>
          </p:txBody>
        </p:sp>
        <p:sp>
          <p:nvSpPr>
            <p:cNvPr id="8" name="Redondear rectángulo de esquina diagonal 35">
              <a:extLst>
                <a:ext uri="{FF2B5EF4-FFF2-40B4-BE49-F238E27FC236}">
                  <a16:creationId xmlns:a16="http://schemas.microsoft.com/office/drawing/2014/main" xmlns="" id="{2487105F-FF2E-46B5-A86E-EA86240FC60E}"/>
                </a:ext>
              </a:extLst>
            </p:cNvPr>
            <p:cNvSpPr/>
            <p:nvPr/>
          </p:nvSpPr>
          <p:spPr>
            <a:xfrm>
              <a:off x="6990388" y="1397284"/>
              <a:ext cx="4409699" cy="799075"/>
            </a:xfrm>
            <a:prstGeom prst="round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Forma</a:t>
              </a:r>
            </a:p>
          </p:txBody>
        </p:sp>
        <p:sp>
          <p:nvSpPr>
            <p:cNvPr id="9" name="Redondear rectángulo de esquina diagonal 9">
              <a:extLst>
                <a:ext uri="{FF2B5EF4-FFF2-40B4-BE49-F238E27FC236}">
                  <a16:creationId xmlns:a16="http://schemas.microsoft.com/office/drawing/2014/main" xmlns="" id="{B55CA2E6-D97D-4FAE-98BD-285354AD760E}"/>
                </a:ext>
              </a:extLst>
            </p:cNvPr>
            <p:cNvSpPr/>
            <p:nvPr/>
          </p:nvSpPr>
          <p:spPr>
            <a:xfrm>
              <a:off x="1186276" y="1464437"/>
              <a:ext cx="4442747" cy="745815"/>
            </a:xfrm>
            <a:prstGeom prst="round2Diag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CO" sz="3200" b="1" dirty="0"/>
                <a:t>Mecanismos</a:t>
              </a:r>
            </a:p>
          </p:txBody>
        </p:sp>
        <p:graphicFrame>
          <p:nvGraphicFramePr>
            <p:cNvPr id="10" name="Diagrama 9">
              <a:extLst>
                <a:ext uri="{FF2B5EF4-FFF2-40B4-BE49-F238E27FC236}">
                  <a16:creationId xmlns:a16="http://schemas.microsoft.com/office/drawing/2014/main" xmlns="" id="{F184961C-EFB6-4A3E-AD1C-84E4929CFCCA}"/>
                </a:ext>
              </a:extLst>
            </p:cNvPr>
            <p:cNvGraphicFramePr/>
            <p:nvPr>
              <p:extLst/>
            </p:nvPr>
          </p:nvGraphicFramePr>
          <p:xfrm>
            <a:off x="5963944" y="2525529"/>
            <a:ext cx="5698312" cy="39813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472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0E688A91-300B-4196-8B81-C385E5512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52563"/>
              </p:ext>
            </p:extLst>
          </p:nvPr>
        </p:nvGraphicFramePr>
        <p:xfrm>
          <a:off x="556136" y="1019175"/>
          <a:ext cx="11083414" cy="551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78A79AD4-FCA0-4185-8F5D-8F072D852A1F}"/>
              </a:ext>
            </a:extLst>
          </p:cNvPr>
          <p:cNvSpPr/>
          <p:nvPr/>
        </p:nvSpPr>
        <p:spPr>
          <a:xfrm>
            <a:off x="2111283" y="320119"/>
            <a:ext cx="543815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Cumplimiento de </a:t>
            </a:r>
            <a:r>
              <a:rPr lang="es-CO" sz="28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TIPS DE EVALUACIÓN</a:t>
            </a:r>
          </a:p>
          <a:p>
            <a:endParaRPr lang="es-C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1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C0E111E1-74E3-4ECA-9AC4-A512159A5E30}"/>
              </a:ext>
            </a:extLst>
          </p:cNvPr>
          <p:cNvSpPr txBox="1">
            <a:spLocks/>
          </p:cNvSpPr>
          <p:nvPr/>
        </p:nvSpPr>
        <p:spPr>
          <a:xfrm>
            <a:off x="2606842" y="337298"/>
            <a:ext cx="7259053" cy="623252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RESOLUCIÓN 256. ÁMBITO DE APLICACIÓN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540BE4C-11A4-4690-A91C-45C33EF8C7BB}"/>
              </a:ext>
            </a:extLst>
          </p:cNvPr>
          <p:cNvSpPr/>
          <p:nvPr/>
        </p:nvSpPr>
        <p:spPr>
          <a:xfrm>
            <a:off x="794084" y="2274838"/>
            <a:ext cx="104113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CO" dirty="0"/>
              <a:t>Procedimiento de licenciamiento ambiental de conformidad con lo dispuesto en el Título 2, Capítulo 3, Sección 1 del Decreto 1076 de 2015. </a:t>
            </a:r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ANLA - Corporaciones</a:t>
            </a:r>
          </a:p>
          <a:p>
            <a:pPr marL="342900" indent="-342900">
              <a:buAutoNum type="arabicPeriod"/>
            </a:pPr>
            <a:endParaRPr lang="es-CO" dirty="0"/>
          </a:p>
          <a:p>
            <a:pPr marL="342900" indent="-342900">
              <a:buAutoNum type="arabicPeriod"/>
            </a:pPr>
            <a:r>
              <a:rPr lang="es-CO" dirty="0"/>
              <a:t>Sustracción temporal o definitiva de un área de reserva forestal de orden nacional o regional, según las disposiciones señaladas en la Resolución 1526 de 2012, o la norma que la modifique, sustituya o derogue. </a:t>
            </a:r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Ministerio - Corporaciones</a:t>
            </a:r>
            <a:r>
              <a:rPr lang="es-CO" dirty="0"/>
              <a:t>  </a:t>
            </a:r>
          </a:p>
          <a:p>
            <a:pPr marL="342900" indent="-342900">
              <a:buAutoNum type="arabicPeriod"/>
            </a:pPr>
            <a:endParaRPr lang="es-CO" dirty="0"/>
          </a:p>
          <a:p>
            <a:pPr marL="342900" indent="-342900">
              <a:buAutoNum type="arabicPeriod"/>
            </a:pPr>
            <a:r>
              <a:rPr lang="es-CO" dirty="0"/>
              <a:t>Permiso de aprovechamiento forestal único, según las disposiciones señaladas en los artículos 2.2.1.1.1.1. y siguientes del Decreto 1076 de 2015. </a:t>
            </a:r>
            <a:r>
              <a:rPr lang="es-CO" b="1" dirty="0">
                <a:solidFill>
                  <a:schemeClr val="accent6">
                    <a:lumMod val="75000"/>
                  </a:schemeClr>
                </a:solidFill>
              </a:rPr>
              <a:t>Corporaciones – ANLA (Casos excepcionales) </a:t>
            </a:r>
          </a:p>
        </p:txBody>
      </p:sp>
    </p:spTree>
    <p:extLst>
      <p:ext uri="{BB962C8B-B14F-4D97-AF65-F5344CB8AC3E}">
        <p14:creationId xmlns:p14="http://schemas.microsoft.com/office/powerpoint/2010/main" val="3498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2567608" y="2204864"/>
            <a:ext cx="7272808" cy="1584176"/>
            <a:chOff x="0" y="1430653"/>
            <a:chExt cx="6480720" cy="575639"/>
          </a:xfrm>
          <a:solidFill>
            <a:srgbClr val="158118"/>
          </a:solidFill>
        </p:grpSpPr>
        <p:sp>
          <p:nvSpPr>
            <p:cNvPr id="3" name="5 Rectángulo redondeado"/>
            <p:cNvSpPr/>
            <p:nvPr/>
          </p:nvSpPr>
          <p:spPr>
            <a:xfrm>
              <a:off x="0" y="1430653"/>
              <a:ext cx="6480720" cy="57563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6 Rectángulo"/>
            <p:cNvSpPr/>
            <p:nvPr/>
          </p:nvSpPr>
          <p:spPr>
            <a:xfrm>
              <a:off x="28100" y="1458753"/>
              <a:ext cx="6424520" cy="51943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/>
              <a:r>
                <a:rPr lang="es-ES" sz="3600" b="1" dirty="0">
                  <a:latin typeface="Arial Narrow" panose="020B0606020202030204" pitchFamily="34" charset="0"/>
                </a:rPr>
                <a:t>GRACIAS</a:t>
              </a:r>
            </a:p>
          </p:txBody>
        </p:sp>
      </p:grpSp>
      <p:sp>
        <p:nvSpPr>
          <p:cNvPr id="5" name="CuadroTexto 4"/>
          <p:cNvSpPr txBox="1"/>
          <p:nvPr/>
        </p:nvSpPr>
        <p:spPr>
          <a:xfrm>
            <a:off x="2766256" y="4490113"/>
            <a:ext cx="704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u="sng" dirty="0">
                <a:latin typeface="Arial Narrow" panose="020B0606020202030204" pitchFamily="34" charset="0"/>
                <a:hlinkClick r:id="rId2"/>
              </a:rPr>
              <a:t>compensaciones@anla.gov.co</a:t>
            </a:r>
            <a:endParaRPr lang="es-CO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C0E111E1-74E3-4ECA-9AC4-A512159A5E30}"/>
              </a:ext>
            </a:extLst>
          </p:cNvPr>
          <p:cNvSpPr txBox="1">
            <a:spLocks/>
          </p:cNvSpPr>
          <p:nvPr/>
        </p:nvSpPr>
        <p:spPr>
          <a:xfrm>
            <a:off x="2606842" y="337298"/>
            <a:ext cx="7259053" cy="623252"/>
          </a:xfrm>
          <a:prstGeom prst="rect">
            <a:avLst/>
          </a:prstGeom>
        </p:spPr>
        <p:txBody>
          <a:bodyPr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RESOLUCIÓN 256. REGIMEN DE TRANSICIÓN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540BE4C-11A4-4690-A91C-45C33EF8C7BB}"/>
              </a:ext>
            </a:extLst>
          </p:cNvPr>
          <p:cNvSpPr/>
          <p:nvPr/>
        </p:nvSpPr>
        <p:spPr>
          <a:xfrm>
            <a:off x="794084" y="2274838"/>
            <a:ext cx="104113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Modificado por la Resolución 1428 de 2018 (MADS):</a:t>
            </a:r>
          </a:p>
          <a:p>
            <a:endParaRPr lang="es-CO" b="1" dirty="0">
              <a:solidFill>
                <a:srgbClr val="FF0000"/>
              </a:solidFill>
            </a:endParaRPr>
          </a:p>
          <a:p>
            <a:pPr algn="just"/>
            <a:r>
              <a:rPr lang="es-CO" i="1" dirty="0"/>
              <a:t>Auto de inicio anterior a la entrada en vigencia de la Resolución 256: Continúan con las obligaciones de compensación sujetas a las normas vigente en el momento de su imposición. </a:t>
            </a:r>
          </a:p>
          <a:p>
            <a:pPr algn="just"/>
            <a:endParaRPr lang="es-CO" i="1" dirty="0"/>
          </a:p>
          <a:p>
            <a:pPr algn="just"/>
            <a:r>
              <a:rPr lang="es-CO" i="1" dirty="0"/>
              <a:t>Se podían acoger a Dónde y al Cómo hasta el 31 de Diciembre de 2018</a:t>
            </a:r>
          </a:p>
          <a:p>
            <a:pPr marL="342900" indent="-342900" algn="just">
              <a:buAutoNum type="arabicPeriod"/>
            </a:pPr>
            <a:endParaRPr lang="es-CO" dirty="0"/>
          </a:p>
          <a:p>
            <a:pPr marL="342900" indent="-342900" algn="just">
              <a:buAutoNum type="arabicPeriod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24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12192000" cy="70350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113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1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895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854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Resolución 1526 de 2012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/>
                        <a:t>Resolución 256 de </a:t>
                      </a:r>
                      <a:r>
                        <a:rPr lang="es-MX" dirty="0"/>
                        <a:t>2018</a:t>
                      </a:r>
                    </a:p>
                    <a:p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5120">
                <a:tc>
                  <a:txBody>
                    <a:bodyPr/>
                    <a:lstStyle/>
                    <a:p>
                      <a:r>
                        <a:rPr lang="es-MX" sz="1600" dirty="0"/>
                        <a:t>Ámbito de aplicación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Establece requisitos</a:t>
                      </a:r>
                      <a:r>
                        <a:rPr lang="es-MX" sz="1600" baseline="0" dirty="0"/>
                        <a:t> y procedimiento para la sustracción temporal o definitiva de una reserva forestal de orden Nacional  y reservas declaradas por otras carteras ministeriales, las reservas regionales. </a:t>
                      </a:r>
                    </a:p>
                    <a:p>
                      <a:pPr algn="ctr"/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A</a:t>
                      </a:r>
                      <a:r>
                        <a:rPr lang="es-MX" sz="1600" baseline="0" dirty="0"/>
                        <a:t>ctualización del manual de compensaciones para:</a:t>
                      </a:r>
                    </a:p>
                    <a:p>
                      <a:endParaRPr lang="es-MX" sz="1600" baseline="0" dirty="0"/>
                    </a:p>
                    <a:p>
                      <a:r>
                        <a:rPr lang="es-MX" sz="1600" baseline="0" dirty="0"/>
                        <a:t>Licencias Ambientales (Decreto 1076 de 2015)</a:t>
                      </a:r>
                    </a:p>
                    <a:p>
                      <a:r>
                        <a:rPr lang="es-MX" sz="1600" baseline="0" dirty="0"/>
                        <a:t>Sustracción temporal o definitiva de una reserva forestal de orden Nacional </a:t>
                      </a:r>
                    </a:p>
                    <a:p>
                      <a:r>
                        <a:rPr lang="es-MX" sz="1600" baseline="0" dirty="0"/>
                        <a:t>Permiso de Aprovechamiento único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57891">
                <a:tc>
                  <a:txBody>
                    <a:bodyPr/>
                    <a:lstStyle/>
                    <a:p>
                      <a:r>
                        <a:rPr lang="es-MX" sz="1600" dirty="0"/>
                        <a:t>Competencia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Ministerio de Ambiente y Desarrollo</a:t>
                      </a:r>
                      <a:r>
                        <a:rPr lang="es-MX" sz="1600" baseline="0" dirty="0"/>
                        <a:t> Sostenible</a:t>
                      </a:r>
                      <a:endParaRPr lang="es-MX" sz="1600" dirty="0"/>
                    </a:p>
                    <a:p>
                      <a:r>
                        <a:rPr lang="es-MX" sz="1600" dirty="0"/>
                        <a:t>Corporaciones autónomas regionales y las del desarrollo sostenible</a:t>
                      </a:r>
                      <a:r>
                        <a:rPr lang="es-MX" sz="1600" baseline="0" dirty="0"/>
                        <a:t> </a:t>
                      </a:r>
                    </a:p>
                    <a:p>
                      <a:r>
                        <a:rPr lang="es-MX" sz="1600" dirty="0"/>
                        <a:t>Los Grandes Centros Urbanos de que trata el artículo 66 de la Ley 99 de 1993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Ministerio de Ambiente y Desarrollo</a:t>
                      </a:r>
                      <a:r>
                        <a:rPr lang="es-MX" sz="1600" baseline="0" dirty="0"/>
                        <a:t> Sostenible</a:t>
                      </a:r>
                      <a:endParaRPr lang="es-MX" sz="1600" dirty="0"/>
                    </a:p>
                    <a:p>
                      <a:r>
                        <a:rPr lang="es-MX" sz="1600" dirty="0"/>
                        <a:t>Corporaciones autónomas regionales y del desarrollo sostenible</a:t>
                      </a:r>
                      <a:r>
                        <a:rPr lang="es-MX" sz="1600" baseline="0" dirty="0"/>
                        <a:t> </a:t>
                      </a:r>
                      <a:endParaRPr lang="es-MX" sz="1600" dirty="0"/>
                    </a:p>
                    <a:p>
                      <a:r>
                        <a:rPr lang="es-MX" sz="1600" dirty="0"/>
                        <a:t>Autoridad Nacional de Licencias</a:t>
                      </a:r>
                      <a:r>
                        <a:rPr lang="es-MX" sz="1600" baseline="0" dirty="0"/>
                        <a:t> Ambientales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0663">
                <a:tc>
                  <a:txBody>
                    <a:bodyPr/>
                    <a:lstStyle/>
                    <a:p>
                      <a:r>
                        <a:rPr lang="es-MX" sz="1600" dirty="0"/>
                        <a:t>Acciones de </a:t>
                      </a:r>
                      <a:r>
                        <a:rPr lang="es-MX" sz="1600" baseline="0" dirty="0"/>
                        <a:t>compensación: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Acciones encaminadas</a:t>
                      </a:r>
                      <a:r>
                        <a:rPr lang="es-MX" sz="1600" baseline="0" dirty="0"/>
                        <a:t> a la recuperación del área sustraída </a:t>
                      </a:r>
                    </a:p>
                    <a:p>
                      <a:r>
                        <a:rPr lang="es-MX" sz="1600" baseline="0" dirty="0"/>
                        <a:t>Plan de restauración 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Acciones, modos, mecanismos y formas para el cómo compensar. , contenidas en numeral 8.1 del manual </a:t>
                      </a:r>
                    </a:p>
                    <a:p>
                      <a:r>
                        <a:rPr lang="es-MX" sz="1600" b="1" u="sng" dirty="0"/>
                        <a:t>No aplican </a:t>
                      </a:r>
                      <a:r>
                        <a:rPr lang="es-MX" sz="1600" dirty="0"/>
                        <a:t>acciones de usos sostenible</a:t>
                      </a:r>
                      <a:r>
                        <a:rPr lang="es-MX" sz="1600" baseline="0" dirty="0"/>
                        <a:t> </a:t>
                      </a:r>
                      <a:endParaRPr lang="es-MX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57891">
                <a:tc>
                  <a:txBody>
                    <a:bodyPr/>
                    <a:lstStyle/>
                    <a:p>
                      <a:r>
                        <a:rPr lang="es-MX" sz="1600" dirty="0"/>
                        <a:t>Donde compensar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Dentro del área de influencia</a:t>
                      </a:r>
                    </a:p>
                    <a:p>
                      <a:r>
                        <a:rPr lang="es-MX" sz="1600" dirty="0"/>
                        <a:t>Fuera</a:t>
                      </a:r>
                      <a:r>
                        <a:rPr lang="es-MX" sz="1600" baseline="0" dirty="0"/>
                        <a:t> del área de influencia de la reserva/áreas priorizadas por la Corporación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Áreas prioritarias e conservación o restauración</a:t>
                      </a:r>
                    </a:p>
                    <a:p>
                      <a:r>
                        <a:rPr lang="es-MX" sz="1600" dirty="0"/>
                        <a:t>Cuencas abastecedoras, suelos de protección identificados en instrumentos de planeación</a:t>
                      </a:r>
                    </a:p>
                    <a:p>
                      <a:r>
                        <a:rPr lang="es-MX" sz="1600" dirty="0"/>
                        <a:t>Áreas </a:t>
                      </a:r>
                      <a:r>
                        <a:rPr lang="es-MX" sz="1600" dirty="0" err="1"/>
                        <a:t>ecologicamente</a:t>
                      </a:r>
                      <a:r>
                        <a:rPr lang="es-MX" sz="1600" dirty="0"/>
                        <a:t> equivalentes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57891">
                <a:tc>
                  <a:txBody>
                    <a:bodyPr/>
                    <a:lstStyle/>
                    <a:p>
                      <a:r>
                        <a:rPr lang="es-MX" sz="1600" dirty="0"/>
                        <a:t>Cuanto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Acorde al área intervenida en sustracción de reservas temporales</a:t>
                      </a:r>
                    </a:p>
                    <a:p>
                      <a:r>
                        <a:rPr lang="es-MX" sz="1600" dirty="0"/>
                        <a:t>Un área</a:t>
                      </a:r>
                      <a:r>
                        <a:rPr lang="es-MX" sz="1600" baseline="0" dirty="0"/>
                        <a:t> equivalente al área sustraída en sustracciones definitivas</a:t>
                      </a:r>
                      <a:endParaRPr lang="es-MX" sz="1600" dirty="0"/>
                    </a:p>
                    <a:p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/>
                        <a:t>En un área equivalente en extensión al área sustraída y teniendo en cuenta los lineamientos que para este fin establezca la autoridad ambiental que emita el acto administrativo de sustracción.  </a:t>
                      </a:r>
                      <a:r>
                        <a:rPr lang="es-MX" sz="1600" dirty="0" err="1"/>
                        <a:t>Pag</a:t>
                      </a:r>
                      <a:r>
                        <a:rPr lang="es-MX" sz="1600" dirty="0"/>
                        <a:t> 46 del manual.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2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009485" y="1829598"/>
            <a:ext cx="8616074" cy="275152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r"/>
            <a:r>
              <a:rPr lang="es-CO" sz="4800" b="1" dirty="0">
                <a:latin typeface="Arial Narrow" panose="020B0606020202030204" pitchFamily="34" charset="0"/>
              </a:rPr>
              <a:t>PLAN DE COMPENSACIÓN POR PÉRDIDA DE BIODIVERSIDAD SERÁ PARTE DEL ESTUDIO DE IMPACTO AMBIENTAL</a:t>
            </a:r>
          </a:p>
        </p:txBody>
      </p:sp>
    </p:spTree>
    <p:extLst>
      <p:ext uri="{BB962C8B-B14F-4D97-AF65-F5344CB8AC3E}">
        <p14:creationId xmlns:p14="http://schemas.microsoft.com/office/powerpoint/2010/main" val="78115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1215" y="337298"/>
            <a:ext cx="5385296" cy="623252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chemeClr val="accent6">
                    <a:lumMod val="50000"/>
                  </a:schemeClr>
                </a:solidFill>
              </a:rPr>
              <a:t>PLAN DE COMPENSACIÓN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48E75F8-4251-4E7A-8D4A-5C5D8D416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70" y="1050510"/>
            <a:ext cx="6025567" cy="5422067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62245C74-7EAB-4B51-87EA-85DE9432FDC1}"/>
              </a:ext>
            </a:extLst>
          </p:cNvPr>
          <p:cNvCxnSpPr>
            <a:cxnSpLocks/>
          </p:cNvCxnSpPr>
          <p:nvPr/>
        </p:nvCxnSpPr>
        <p:spPr>
          <a:xfrm>
            <a:off x="1812758" y="2310063"/>
            <a:ext cx="344905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1E8C6A84-ED60-4B01-91E1-B4F359AAB1F9}"/>
              </a:ext>
            </a:extLst>
          </p:cNvPr>
          <p:cNvCxnSpPr>
            <a:cxnSpLocks/>
          </p:cNvCxnSpPr>
          <p:nvPr/>
        </p:nvCxnSpPr>
        <p:spPr>
          <a:xfrm>
            <a:off x="1812758" y="2646948"/>
            <a:ext cx="50302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xmlns="" id="{5268A215-F0BA-443B-8791-2A11ED3793E0}"/>
              </a:ext>
            </a:extLst>
          </p:cNvPr>
          <p:cNvCxnSpPr>
            <a:cxnSpLocks/>
          </p:cNvCxnSpPr>
          <p:nvPr/>
        </p:nvCxnSpPr>
        <p:spPr>
          <a:xfrm>
            <a:off x="1812758" y="4162926"/>
            <a:ext cx="249454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xmlns="" id="{6B42CFD4-6617-4894-9379-76E77C13F376}"/>
              </a:ext>
            </a:extLst>
          </p:cNvPr>
          <p:cNvCxnSpPr/>
          <p:nvPr/>
        </p:nvCxnSpPr>
        <p:spPr>
          <a:xfrm>
            <a:off x="4307306" y="4162926"/>
            <a:ext cx="347311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A0C48228-CF4B-4092-8773-037E1983A2C8}"/>
              </a:ext>
            </a:extLst>
          </p:cNvPr>
          <p:cNvSpPr/>
          <p:nvPr/>
        </p:nvSpPr>
        <p:spPr>
          <a:xfrm>
            <a:off x="7780421" y="3006974"/>
            <a:ext cx="37698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Art 3 Res 256: Modificación del plan: </a:t>
            </a:r>
            <a:r>
              <a:rPr lang="es-CO" dirty="0"/>
              <a:t>Implementación del plan </a:t>
            </a:r>
            <a:r>
              <a:rPr lang="es-CO" b="1" dirty="0">
                <a:solidFill>
                  <a:srgbClr val="FF0000"/>
                </a:solidFill>
              </a:rPr>
              <a:t>máximo 6 meses después de producido el impacto</a:t>
            </a:r>
            <a:r>
              <a:rPr lang="es-CO" dirty="0"/>
              <a:t>.</a:t>
            </a:r>
            <a:endParaRPr lang="es-CO" i="1" dirty="0"/>
          </a:p>
          <a:p>
            <a:endParaRPr lang="es-CO" b="1" dirty="0"/>
          </a:p>
          <a:p>
            <a:r>
              <a:rPr lang="es-CO" b="1" dirty="0"/>
              <a:t>Art 4 Res 256: Modificación del plan: </a:t>
            </a:r>
            <a:r>
              <a:rPr lang="es-CO" dirty="0"/>
              <a:t>Cambio en el plazo de implementación de las medidas, que no excedan el 30 % del plazo inicial</a:t>
            </a:r>
            <a:endParaRPr lang="es-CO" i="1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79EA6E47-8DA3-486C-98FB-3DB14591AB62}"/>
              </a:ext>
            </a:extLst>
          </p:cNvPr>
          <p:cNvCxnSpPr>
            <a:cxnSpLocks/>
          </p:cNvCxnSpPr>
          <p:nvPr/>
        </p:nvCxnSpPr>
        <p:spPr>
          <a:xfrm>
            <a:off x="1868905" y="6392779"/>
            <a:ext cx="18689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541DAFE0-25D6-4E4E-BA68-75D1DA726A70}"/>
              </a:ext>
            </a:extLst>
          </p:cNvPr>
          <p:cNvSpPr/>
          <p:nvPr/>
        </p:nvSpPr>
        <p:spPr>
          <a:xfrm>
            <a:off x="4164553" y="3269867"/>
            <a:ext cx="1609725" cy="2571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92E2E576-B156-4530-8EAB-B819F0542989}"/>
              </a:ext>
            </a:extLst>
          </p:cNvPr>
          <p:cNvSpPr/>
          <p:nvPr/>
        </p:nvSpPr>
        <p:spPr>
          <a:xfrm>
            <a:off x="1734701" y="5463710"/>
            <a:ext cx="4859703" cy="2571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66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029073" y="397817"/>
            <a:ext cx="2130711" cy="4801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</a:rPr>
              <a:t>PRINCIPIOS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9E43AE4-EAE4-4DC4-BDC5-3A27CA3C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68" y="2012553"/>
            <a:ext cx="11425122" cy="4364184"/>
          </a:xfrm>
        </p:spPr>
        <p:txBody>
          <a:bodyPr/>
          <a:lstStyle/>
          <a:p>
            <a:pPr marL="514350" indent="-514350">
              <a:buAutoNum type="romanLcPeriod"/>
            </a:pPr>
            <a:r>
              <a:rPr lang="es-CO" dirty="0"/>
              <a:t>La compensación se realiza en un área o áreas ecológicamente equivalentes a las áreas impactadas mediante acciones de preservación, restauración en cualquiera de sus enfoques y uso sostenible. En todo caso </a:t>
            </a:r>
            <a:r>
              <a:rPr lang="es-CO" b="1" dirty="0"/>
              <a:t>el uso sostenible se considerará como acción complementaria y debe incorporar atributos medibles en tamaño, composición y riqueza de especies, contexto paisajístico y funcionalidad ecológica al área impactada</a:t>
            </a:r>
            <a:r>
              <a:rPr lang="es-CO" dirty="0"/>
              <a:t>.</a:t>
            </a:r>
          </a:p>
          <a:p>
            <a:pPr marL="514350" indent="-514350">
              <a:buFont typeface="Arial" panose="020B0604020202020204" pitchFamily="34" charset="0"/>
              <a:buAutoNum type="romanLcPeriod"/>
            </a:pPr>
            <a:r>
              <a:rPr lang="es-CO" dirty="0"/>
              <a:t>Las medidas de compensación deberán ser adicionales a las acciones que se vienen adelantando en el área en ausencia de la compensación.</a:t>
            </a:r>
          </a:p>
          <a:p>
            <a:pPr marL="514350" indent="-514350">
              <a:buAutoNum type="romanLcPeriod"/>
            </a:pPr>
            <a:r>
              <a:rPr lang="es-CO" dirty="0">
                <a:solidFill>
                  <a:srgbClr val="FF0000"/>
                </a:solidFill>
              </a:rPr>
              <a:t>La compensación debe ser sostenible en el tiempo.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046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5029073" y="389796"/>
            <a:ext cx="2130711" cy="4801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</a:rPr>
              <a:t>PRINCIPIOS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9E43AE4-EAE4-4DC4-BDC5-3A27CA3C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68" y="2012553"/>
            <a:ext cx="11425122" cy="4364184"/>
          </a:xfrm>
        </p:spPr>
        <p:txBody>
          <a:bodyPr/>
          <a:lstStyle/>
          <a:p>
            <a:pPr marL="0" indent="0">
              <a:buNone/>
            </a:pPr>
            <a:r>
              <a:rPr lang="es-CO" i="1" dirty="0"/>
              <a:t>“En los casos en donde una vez aplicada la jerarquía de la mitigación, se identifique que los impactos de un proyecto no son compensables (por ejemplo afectación de ecosistemas raros o únicos a escala local, áreas que proporcionan servicios ecosistémicos críticos para la supervivencia de poblaciones o culturas locales o especies en peligro (EN) o en peligro crítico de extinción (CR) o el hábitat de estas especies esté en riesgo de desaparición) o las medidas de compensación propuestas no son las más apropiadas y/o hay un alto riesgo que su implementación no sea exitosa, los interesados o las autoridades ambientales deberán tomar las decisiones a que haya lugar. (Adaptado </a:t>
            </a:r>
            <a:r>
              <a:rPr lang="es-CO" i="1" dirty="0" err="1"/>
              <a:t>Policy</a:t>
            </a:r>
            <a:r>
              <a:rPr lang="es-CO" i="1" dirty="0"/>
              <a:t> </a:t>
            </a:r>
            <a:r>
              <a:rPr lang="es-CO" i="1" dirty="0" err="1"/>
              <a:t>on</a:t>
            </a:r>
            <a:r>
              <a:rPr lang="es-CO" i="1" dirty="0"/>
              <a:t> </a:t>
            </a:r>
            <a:r>
              <a:rPr lang="es-CO" i="1" dirty="0" err="1"/>
              <a:t>Biodiversity</a:t>
            </a:r>
            <a:r>
              <a:rPr lang="es-CO" i="1" dirty="0"/>
              <a:t> </a:t>
            </a:r>
            <a:r>
              <a:rPr lang="es-CO" i="1" dirty="0" err="1"/>
              <a:t>Offsets</a:t>
            </a:r>
            <a:r>
              <a:rPr lang="es-CO" i="1" dirty="0"/>
              <a:t> UICN, 2016).”</a:t>
            </a:r>
          </a:p>
        </p:txBody>
      </p:sp>
    </p:spTree>
    <p:extLst>
      <p:ext uri="{BB962C8B-B14F-4D97-AF65-F5344CB8AC3E}">
        <p14:creationId xmlns:p14="http://schemas.microsoft.com/office/powerpoint/2010/main" val="129464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694934" y="365733"/>
            <a:ext cx="2130711" cy="480131"/>
          </a:xfrm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es-CO" sz="2800" b="1" dirty="0">
                <a:solidFill>
                  <a:schemeClr val="accent6">
                    <a:lumMod val="50000"/>
                  </a:schemeClr>
                </a:solidFill>
              </a:rPr>
              <a:t>PRINCIPIOS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9E43AE4-EAE4-4DC4-BDC5-3A27CA3C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68" y="2012553"/>
            <a:ext cx="11425122" cy="4364184"/>
          </a:xfrm>
        </p:spPr>
        <p:txBody>
          <a:bodyPr/>
          <a:lstStyle/>
          <a:p>
            <a:pPr marL="0" indent="0">
              <a:buNone/>
            </a:pPr>
            <a:r>
              <a:rPr lang="es-CO" i="1" dirty="0"/>
              <a:t>“4.3. ADICIONALIDAD</a:t>
            </a:r>
          </a:p>
          <a:p>
            <a:pPr marL="0" indent="0">
              <a:buNone/>
            </a:pPr>
            <a:r>
              <a:rPr lang="es-CO" i="1" dirty="0"/>
              <a:t>Las compensaciones deberán proporcionar una nueva acción que contribuya en el cumplimiento de objetivos y metas de conservación a la que se hubiera producido en ausencia de la misma.</a:t>
            </a:r>
          </a:p>
          <a:p>
            <a:pPr marL="0" indent="0">
              <a:buNone/>
            </a:pPr>
            <a:r>
              <a:rPr lang="es-CO" i="1" dirty="0"/>
              <a:t>Así mismo, para garantizar la adicionalidad también se deben garantizar que los impactos negativos a la biodiversidad no sean trasladados a otras áreas.”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68317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1340</Words>
  <Application>Microsoft Office PowerPoint</Application>
  <PresentationFormat>Panorámica</PresentationFormat>
  <Paragraphs>132</Paragraphs>
  <Slides>20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Century Gothic</vt:lpstr>
      <vt:lpstr>Tema de Office</vt:lpstr>
      <vt:lpstr>COMPENSACIONES AMBIENTALES </vt:lpstr>
      <vt:lpstr>Presentación de PowerPoint</vt:lpstr>
      <vt:lpstr>Presentación de PowerPoint</vt:lpstr>
      <vt:lpstr>Presentación de PowerPoint</vt:lpstr>
      <vt:lpstr>PLAN DE COMPENSACIÓN POR PÉRDIDA DE BIODIVERSIDAD SERÁ PARTE DEL ESTUDIO DE IMPACTO AMBIENTAL</vt:lpstr>
      <vt:lpstr>PLAN DE COMPENSACIÓN</vt:lpstr>
      <vt:lpstr>PRINCIPIOS</vt:lpstr>
      <vt:lpstr>PRINCIPIOS</vt:lpstr>
      <vt:lpstr>PRINCIPIOS</vt:lpstr>
      <vt:lpstr>Presentación de PowerPoint</vt:lpstr>
      <vt:lpstr>¿QUÉ COMPENSAR?</vt:lpstr>
      <vt:lpstr>¿CUÁNTO COMPENSAR?</vt:lpstr>
      <vt:lpstr>¿CUÁNTO COMPENSAR? Aprovechamiento Forestal Único</vt:lpstr>
      <vt:lpstr>Presentación de PowerPoint</vt:lpstr>
      <vt:lpstr>¿DÓNDE REALIZAR LA COMPENSACIÓN?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Palma Sanchez</dc:creator>
  <cp:lastModifiedBy>ASUS_I7_S2K_ASOCARS</cp:lastModifiedBy>
  <cp:revision>26</cp:revision>
  <dcterms:created xsi:type="dcterms:W3CDTF">2016-01-19T14:58:18Z</dcterms:created>
  <dcterms:modified xsi:type="dcterms:W3CDTF">2019-05-16T16:24:16Z</dcterms:modified>
</cp:coreProperties>
</file>